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9"/>
  </p:notesMasterIdLst>
  <p:sldIdLst>
    <p:sldId id="279" r:id="rId2"/>
    <p:sldId id="283" r:id="rId3"/>
    <p:sldId id="258" r:id="rId4"/>
    <p:sldId id="261" r:id="rId5"/>
    <p:sldId id="262" r:id="rId6"/>
    <p:sldId id="264" r:id="rId7"/>
    <p:sldId id="266" r:id="rId8"/>
    <p:sldId id="267" r:id="rId9"/>
    <p:sldId id="269" r:id="rId10"/>
    <p:sldId id="271" r:id="rId11"/>
    <p:sldId id="270" r:id="rId12"/>
    <p:sldId id="301" r:id="rId13"/>
    <p:sldId id="274" r:id="rId14"/>
    <p:sldId id="275" r:id="rId15"/>
    <p:sldId id="276" r:id="rId16"/>
    <p:sldId id="277" r:id="rId17"/>
    <p:sldId id="30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73275-87F3-464A-9380-2EB835323527}" type="datetimeFigureOut">
              <a:rPr lang="tr-TR" smtClean="0"/>
              <a:t>11.07.2023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3AB3B-FC8C-4157-87B2-A2BAA305F9C8}" type="slidenum">
              <a:rPr lang="tr-TR" smtClean="0"/>
              <a:t>‹#›</a:t>
            </a:fld>
            <a:endParaRPr lang="tr-TR"/>
          </a:p>
        </p:txBody>
      </p:sp>
    </p:spTree>
    <p:extLst>
      <p:ext uri="{BB962C8B-B14F-4D97-AF65-F5344CB8AC3E}">
        <p14:creationId xmlns:p14="http://schemas.microsoft.com/office/powerpoint/2010/main" val="240903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A994852-9FF2-4883-9E48-1CE07C898D0E}" type="datetimeFigureOut">
              <a:rPr lang="tr-TR" smtClean="0"/>
              <a:t>11.07.2023</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AAED826-92F6-4444-8844-6835B18711EF}" type="slidenum">
              <a:rPr lang="tr-TR" smtClean="0"/>
              <a:t>‹#›</a:t>
            </a:fld>
            <a:endParaRPr lang="tr-TR"/>
          </a:p>
        </p:txBody>
      </p:sp>
    </p:spTree>
    <p:extLst>
      <p:ext uri="{BB962C8B-B14F-4D97-AF65-F5344CB8AC3E}">
        <p14:creationId xmlns:p14="http://schemas.microsoft.com/office/powerpoint/2010/main" val="37730332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A994852-9FF2-4883-9E48-1CE07C898D0E}" type="datetimeFigureOut">
              <a:rPr lang="tr-TR" smtClean="0"/>
              <a:t>11.07.2023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AAED826-92F6-4444-8844-6835B18711EF}" type="slidenum">
              <a:rPr lang="tr-TR" smtClean="0"/>
              <a:t>‹#›</a:t>
            </a:fld>
            <a:endParaRPr lang="tr-TR"/>
          </a:p>
        </p:txBody>
      </p:sp>
    </p:spTree>
    <p:extLst>
      <p:ext uri="{BB962C8B-B14F-4D97-AF65-F5344CB8AC3E}">
        <p14:creationId xmlns:p14="http://schemas.microsoft.com/office/powerpoint/2010/main" val="25968154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A994852-9FF2-4883-9E48-1CE07C898D0E}" type="datetimeFigureOut">
              <a:rPr lang="tr-TR" smtClean="0"/>
              <a:t>11.07.2023</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AAED826-92F6-4444-8844-6835B18711EF}"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5773845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8A994852-9FF2-4883-9E48-1CE07C898D0E}" type="datetimeFigureOut">
              <a:rPr lang="tr-TR" smtClean="0"/>
              <a:t>11.07.2023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AAED826-92F6-4444-8844-6835B18711EF}" type="slidenum">
              <a:rPr lang="tr-TR" smtClean="0"/>
              <a:t>‹#›</a:t>
            </a:fld>
            <a:endParaRPr lang="tr-TR"/>
          </a:p>
        </p:txBody>
      </p:sp>
    </p:spTree>
    <p:extLst>
      <p:ext uri="{BB962C8B-B14F-4D97-AF65-F5344CB8AC3E}">
        <p14:creationId xmlns:p14="http://schemas.microsoft.com/office/powerpoint/2010/main" val="42916303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8A994852-9FF2-4883-9E48-1CE07C898D0E}" type="datetimeFigureOut">
              <a:rPr lang="tr-TR" smtClean="0"/>
              <a:t>11.07.2023</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AAED826-92F6-4444-8844-6835B18711EF}"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7718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8A994852-9FF2-4883-9E48-1CE07C898D0E}" type="datetimeFigureOut">
              <a:rPr lang="tr-TR" smtClean="0"/>
              <a:t>11.07.2023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AAED826-92F6-4444-8844-6835B18711EF}" type="slidenum">
              <a:rPr lang="tr-TR" smtClean="0"/>
              <a:t>‹#›</a:t>
            </a:fld>
            <a:endParaRPr lang="tr-TR"/>
          </a:p>
        </p:txBody>
      </p:sp>
    </p:spTree>
    <p:extLst>
      <p:ext uri="{BB962C8B-B14F-4D97-AF65-F5344CB8AC3E}">
        <p14:creationId xmlns:p14="http://schemas.microsoft.com/office/powerpoint/2010/main" val="609417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994852-9FF2-4883-9E48-1CE07C898D0E}" type="datetimeFigureOut">
              <a:rPr lang="tr-TR" smtClean="0"/>
              <a:t>11.07.2023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AAED826-92F6-4444-8844-6835B18711EF}" type="slidenum">
              <a:rPr lang="tr-TR" smtClean="0"/>
              <a:t>‹#›</a:t>
            </a:fld>
            <a:endParaRPr lang="tr-TR"/>
          </a:p>
        </p:txBody>
      </p:sp>
    </p:spTree>
    <p:extLst>
      <p:ext uri="{BB962C8B-B14F-4D97-AF65-F5344CB8AC3E}">
        <p14:creationId xmlns:p14="http://schemas.microsoft.com/office/powerpoint/2010/main" val="2475040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994852-9FF2-4883-9E48-1CE07C898D0E}" type="datetimeFigureOut">
              <a:rPr lang="tr-TR" smtClean="0"/>
              <a:t>11.07.2023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AAED826-92F6-4444-8844-6835B18711EF}" type="slidenum">
              <a:rPr lang="tr-TR" smtClean="0"/>
              <a:t>‹#›</a:t>
            </a:fld>
            <a:endParaRPr lang="tr-TR"/>
          </a:p>
        </p:txBody>
      </p:sp>
    </p:spTree>
    <p:extLst>
      <p:ext uri="{BB962C8B-B14F-4D97-AF65-F5344CB8AC3E}">
        <p14:creationId xmlns:p14="http://schemas.microsoft.com/office/powerpoint/2010/main" val="3683905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994852-9FF2-4883-9E48-1CE07C898D0E}" type="datetimeFigureOut">
              <a:rPr lang="tr-TR" smtClean="0"/>
              <a:t>11.07.2023</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AAED826-92F6-4444-8844-6835B18711EF}" type="slidenum">
              <a:rPr lang="tr-TR" smtClean="0"/>
              <a:t>‹#›</a:t>
            </a:fld>
            <a:endParaRPr lang="tr-TR"/>
          </a:p>
        </p:txBody>
      </p:sp>
    </p:spTree>
    <p:extLst>
      <p:ext uri="{BB962C8B-B14F-4D97-AF65-F5344CB8AC3E}">
        <p14:creationId xmlns:p14="http://schemas.microsoft.com/office/powerpoint/2010/main" val="28751352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A994852-9FF2-4883-9E48-1CE07C898D0E}" type="datetimeFigureOut">
              <a:rPr lang="tr-TR" smtClean="0"/>
              <a:t>11.07.2023</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AAED826-92F6-4444-8844-6835B18711EF}" type="slidenum">
              <a:rPr lang="tr-TR" smtClean="0"/>
              <a:t>‹#›</a:t>
            </a:fld>
            <a:endParaRPr lang="tr-TR"/>
          </a:p>
        </p:txBody>
      </p:sp>
    </p:spTree>
    <p:extLst>
      <p:ext uri="{BB962C8B-B14F-4D97-AF65-F5344CB8AC3E}">
        <p14:creationId xmlns:p14="http://schemas.microsoft.com/office/powerpoint/2010/main" val="2702919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A994852-9FF2-4883-9E48-1CE07C898D0E}" type="datetimeFigureOut">
              <a:rPr lang="tr-TR" smtClean="0"/>
              <a:t>11.07.2023</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AAED826-92F6-4444-8844-6835B18711EF}" type="slidenum">
              <a:rPr lang="tr-TR" smtClean="0"/>
              <a:t>‹#›</a:t>
            </a:fld>
            <a:endParaRPr lang="tr-TR"/>
          </a:p>
        </p:txBody>
      </p:sp>
    </p:spTree>
    <p:extLst>
      <p:ext uri="{BB962C8B-B14F-4D97-AF65-F5344CB8AC3E}">
        <p14:creationId xmlns:p14="http://schemas.microsoft.com/office/powerpoint/2010/main" val="315500026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A994852-9FF2-4883-9E48-1CE07C898D0E}" type="datetimeFigureOut">
              <a:rPr lang="tr-TR" smtClean="0"/>
              <a:t>11.07.2023</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AAED826-92F6-4444-8844-6835B18711EF}" type="slidenum">
              <a:rPr lang="tr-TR" smtClean="0"/>
              <a:t>‹#›</a:t>
            </a:fld>
            <a:endParaRPr lang="tr-TR"/>
          </a:p>
        </p:txBody>
      </p:sp>
    </p:spTree>
    <p:extLst>
      <p:ext uri="{BB962C8B-B14F-4D97-AF65-F5344CB8AC3E}">
        <p14:creationId xmlns:p14="http://schemas.microsoft.com/office/powerpoint/2010/main" val="24052644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A994852-9FF2-4883-9E48-1CE07C898D0E}" type="datetimeFigureOut">
              <a:rPr lang="tr-TR" smtClean="0"/>
              <a:t>11.07.2023</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AAED826-92F6-4444-8844-6835B18711EF}" type="slidenum">
              <a:rPr lang="tr-TR" smtClean="0"/>
              <a:t>‹#›</a:t>
            </a:fld>
            <a:endParaRPr lang="tr-TR"/>
          </a:p>
        </p:txBody>
      </p:sp>
    </p:spTree>
    <p:extLst>
      <p:ext uri="{BB962C8B-B14F-4D97-AF65-F5344CB8AC3E}">
        <p14:creationId xmlns:p14="http://schemas.microsoft.com/office/powerpoint/2010/main" val="16743146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94852-9FF2-4883-9E48-1CE07C898D0E}" type="datetimeFigureOut">
              <a:rPr lang="tr-TR" smtClean="0"/>
              <a:t>11.07.2023</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AAED826-92F6-4444-8844-6835B18711EF}" type="slidenum">
              <a:rPr lang="tr-TR" smtClean="0"/>
              <a:t>‹#›</a:t>
            </a:fld>
            <a:endParaRPr lang="tr-TR"/>
          </a:p>
        </p:txBody>
      </p:sp>
    </p:spTree>
    <p:extLst>
      <p:ext uri="{BB962C8B-B14F-4D97-AF65-F5344CB8AC3E}">
        <p14:creationId xmlns:p14="http://schemas.microsoft.com/office/powerpoint/2010/main" val="41296537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A994852-9FF2-4883-9E48-1CE07C898D0E}" type="datetimeFigureOut">
              <a:rPr lang="tr-TR" smtClean="0"/>
              <a:t>11.07.2023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AAED826-92F6-4444-8844-6835B18711EF}" type="slidenum">
              <a:rPr lang="tr-TR" smtClean="0"/>
              <a:t>‹#›</a:t>
            </a:fld>
            <a:endParaRPr lang="tr-TR"/>
          </a:p>
        </p:txBody>
      </p:sp>
    </p:spTree>
    <p:extLst>
      <p:ext uri="{BB962C8B-B14F-4D97-AF65-F5344CB8AC3E}">
        <p14:creationId xmlns:p14="http://schemas.microsoft.com/office/powerpoint/2010/main" val="11219795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A994852-9FF2-4883-9E48-1CE07C898D0E}" type="datetimeFigureOut">
              <a:rPr lang="tr-TR" smtClean="0"/>
              <a:t>11.07.2023</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AAED826-92F6-4444-8844-6835B18711EF}" type="slidenum">
              <a:rPr lang="tr-TR" smtClean="0"/>
              <a:t>‹#›</a:t>
            </a:fld>
            <a:endParaRPr lang="tr-TR"/>
          </a:p>
        </p:txBody>
      </p:sp>
    </p:spTree>
    <p:extLst>
      <p:ext uri="{BB962C8B-B14F-4D97-AF65-F5344CB8AC3E}">
        <p14:creationId xmlns:p14="http://schemas.microsoft.com/office/powerpoint/2010/main" val="21003506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8A994852-9FF2-4883-9E48-1CE07C898D0E}" type="datetimeFigureOut">
              <a:rPr lang="tr-TR" smtClean="0"/>
              <a:t>11.07.2023</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AAED826-92F6-4444-8844-6835B18711EF}" type="slidenum">
              <a:rPr lang="tr-TR" smtClean="0"/>
              <a:t>‹#›</a:t>
            </a:fld>
            <a:endParaRPr lang="tr-TR"/>
          </a:p>
        </p:txBody>
      </p:sp>
    </p:spTree>
    <p:extLst>
      <p:ext uri="{BB962C8B-B14F-4D97-AF65-F5344CB8AC3E}">
        <p14:creationId xmlns:p14="http://schemas.microsoft.com/office/powerpoint/2010/main" val="385635407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3">
            <a:extLst>
              <a:ext uri="{FF2B5EF4-FFF2-40B4-BE49-F238E27FC236}">
                <a16:creationId xmlns="" xmlns:a16="http://schemas.microsoft.com/office/drawing/2014/main" id="{261B9907-74E2-4464-808C-10516CD20C09}"/>
              </a:ext>
            </a:extLst>
          </p:cNvPr>
          <p:cNvSpPr txBox="1"/>
          <p:nvPr/>
        </p:nvSpPr>
        <p:spPr>
          <a:xfrm>
            <a:off x="807111" y="2159912"/>
            <a:ext cx="11211321" cy="1564531"/>
          </a:xfrm>
          <a:prstGeom prst="rect">
            <a:avLst/>
          </a:prstGeom>
        </p:spPr>
        <p:txBody>
          <a:bodyPr wrap="square" lIns="0" tIns="0" rIns="0" bIns="0">
            <a:spAutoFit/>
          </a:bodyPr>
          <a:lstStyle/>
          <a:p>
            <a:pPr marL="635" algn="ctr">
              <a:lnSpc>
                <a:spcPts val="3055"/>
              </a:lnSpc>
              <a:defRPr/>
            </a:pPr>
            <a:r>
              <a:rPr lang="tr-TR" sz="2800" b="1" dirty="0">
                <a:solidFill>
                  <a:srgbClr val="C00000"/>
                </a:solidFill>
                <a:effectLst>
                  <a:outerShdw blurRad="38100" dist="38100" dir="2700000" algn="tl">
                    <a:srgbClr val="000000">
                      <a:alpha val="43137"/>
                    </a:srgbClr>
                  </a:outerShdw>
                </a:effectLst>
              </a:rPr>
              <a:t>T.C.</a:t>
            </a:r>
          </a:p>
          <a:p>
            <a:pPr algn="ctr">
              <a:lnSpc>
                <a:spcPts val="2990"/>
              </a:lnSpc>
              <a:defRPr/>
            </a:pPr>
            <a:r>
              <a:rPr lang="tr-TR" sz="2800" b="1" dirty="0">
                <a:solidFill>
                  <a:srgbClr val="C00000"/>
                </a:solidFill>
                <a:effectLst>
                  <a:outerShdw blurRad="38100" dist="38100" dir="2700000" algn="tl">
                    <a:srgbClr val="000000">
                      <a:alpha val="43137"/>
                    </a:srgbClr>
                  </a:outerShdw>
                </a:effectLst>
              </a:rPr>
              <a:t>KONYA VALİLİĞİ</a:t>
            </a:r>
          </a:p>
          <a:p>
            <a:pPr algn="ctr">
              <a:lnSpc>
                <a:spcPts val="2990"/>
              </a:lnSpc>
              <a:defRPr/>
            </a:pPr>
            <a:r>
              <a:rPr lang="tr-TR" sz="2800" b="1" dirty="0">
                <a:solidFill>
                  <a:srgbClr val="C00000"/>
                </a:solidFill>
                <a:effectLst>
                  <a:outerShdw blurRad="38100" dist="38100" dir="2700000" algn="tl">
                    <a:srgbClr val="000000">
                      <a:alpha val="43137"/>
                    </a:srgbClr>
                  </a:outerShdw>
                </a:effectLst>
              </a:rPr>
              <a:t>Selçuklu Mehmet Tuza </a:t>
            </a:r>
            <a:r>
              <a:rPr lang="tr-TR" sz="2800" b="1" dirty="0" err="1">
                <a:solidFill>
                  <a:srgbClr val="C00000"/>
                </a:solidFill>
                <a:effectLst>
                  <a:outerShdw blurRad="38100" dist="38100" dir="2700000" algn="tl">
                    <a:srgbClr val="000000">
                      <a:alpha val="43137"/>
                    </a:srgbClr>
                  </a:outerShdw>
                </a:effectLst>
              </a:rPr>
              <a:t>Pakpen</a:t>
            </a:r>
            <a:r>
              <a:rPr lang="tr-TR" sz="2800" b="1" dirty="0">
                <a:solidFill>
                  <a:srgbClr val="C00000"/>
                </a:solidFill>
                <a:effectLst>
                  <a:outerShdw blurRad="38100" dist="38100" dir="2700000" algn="tl">
                    <a:srgbClr val="000000">
                      <a:alpha val="43137"/>
                    </a:srgbClr>
                  </a:outerShdw>
                </a:effectLst>
              </a:rPr>
              <a:t> Mesleki ve</a:t>
            </a:r>
          </a:p>
          <a:p>
            <a:pPr algn="ctr">
              <a:lnSpc>
                <a:spcPts val="3055"/>
              </a:lnSpc>
              <a:defRPr/>
            </a:pPr>
            <a:r>
              <a:rPr lang="tr-TR" sz="2800" b="1" dirty="0">
                <a:solidFill>
                  <a:srgbClr val="C00000"/>
                </a:solidFill>
                <a:effectLst>
                  <a:outerShdw blurRad="38100" dist="38100" dir="2700000" algn="tl">
                    <a:srgbClr val="000000">
                      <a:alpha val="43137"/>
                    </a:srgbClr>
                  </a:outerShdw>
                </a:effectLst>
              </a:rPr>
              <a:t>Teknik Anadolu Lisesi </a:t>
            </a:r>
            <a:r>
              <a:rPr lang="tr-TR" sz="2800" b="1" dirty="0" smtClean="0">
                <a:solidFill>
                  <a:srgbClr val="C00000"/>
                </a:solidFill>
                <a:effectLst>
                  <a:outerShdw blurRad="38100" dist="38100" dir="2700000" algn="tl">
                    <a:srgbClr val="000000">
                      <a:alpha val="43137"/>
                    </a:srgbClr>
                  </a:outerShdw>
                </a:effectLst>
              </a:rPr>
              <a:t>Müdürlüğü</a:t>
            </a:r>
            <a:endParaRPr lang="tr-TR" sz="2800" b="1" dirty="0">
              <a:solidFill>
                <a:srgbClr val="C00000"/>
              </a:solidFill>
              <a:effectLst>
                <a:outerShdw blurRad="38100" dist="38100" dir="2700000" algn="tl">
                  <a:srgbClr val="000000">
                    <a:alpha val="43137"/>
                  </a:srgbClr>
                </a:outerShdw>
              </a:effectLst>
            </a:endParaRPr>
          </a:p>
        </p:txBody>
      </p:sp>
      <p:pic>
        <p:nvPicPr>
          <p:cNvPr id="8" name="Resim 6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4638" y="0"/>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bject 2"/>
          <p:cNvSpPr>
            <a:spLocks noChangeArrowheads="1"/>
          </p:cNvSpPr>
          <p:nvPr/>
        </p:nvSpPr>
        <p:spPr bwMode="auto">
          <a:xfrm>
            <a:off x="9795933" y="0"/>
            <a:ext cx="2396067" cy="2252133"/>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r" eaLnBrk="1" hangingPunct="1"/>
            <a:endParaRPr lang="tr-TR"/>
          </a:p>
        </p:txBody>
      </p:sp>
      <p:sp>
        <p:nvSpPr>
          <p:cNvPr id="11" name="Alt Başlık 2"/>
          <p:cNvSpPr txBox="1">
            <a:spLocks/>
          </p:cNvSpPr>
          <p:nvPr/>
        </p:nvSpPr>
        <p:spPr bwMode="auto">
          <a:xfrm>
            <a:off x="1872721" y="4275666"/>
            <a:ext cx="9144001" cy="1689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82575" indent="-282575" defTabSz="377825">
              <a:spcBef>
                <a:spcPts val="825"/>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1pPr>
            <a:lvl2pPr marL="612775" indent="-234950" defTabSz="377825">
              <a:spcBef>
                <a:spcPts val="825"/>
              </a:spcBef>
              <a:buClr>
                <a:schemeClr val="accent1"/>
              </a:buClr>
              <a:buFont typeface="Wingdings 3" panose="05040102010807070707" pitchFamily="18" charset="2"/>
              <a:buChar char=""/>
              <a:defRPr sz="1300">
                <a:solidFill>
                  <a:srgbClr val="404040"/>
                </a:solidFill>
                <a:latin typeface="Century Gothic" panose="020B0502020202020204" pitchFamily="34" charset="0"/>
              </a:defRPr>
            </a:lvl2pPr>
            <a:lvl3pPr marL="944563" indent="-188913" defTabSz="377825">
              <a:spcBef>
                <a:spcPts val="825"/>
              </a:spcBef>
              <a:buClr>
                <a:schemeClr val="accent1"/>
              </a:buClr>
              <a:buFont typeface="Wingdings 3" panose="05040102010807070707" pitchFamily="18" charset="2"/>
              <a:buChar char=""/>
              <a:defRPr sz="1100">
                <a:solidFill>
                  <a:srgbClr val="404040"/>
                </a:solidFill>
                <a:latin typeface="Century Gothic" panose="020B0502020202020204" pitchFamily="34" charset="0"/>
              </a:defRPr>
            </a:lvl3pPr>
            <a:lvl4pPr marL="1322388" indent="-188913" defTabSz="377825">
              <a:spcBef>
                <a:spcPts val="825"/>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4pPr>
            <a:lvl5pPr marL="1700213" indent="-188913" defTabSz="377825">
              <a:spcBef>
                <a:spcPts val="825"/>
              </a:spcBef>
              <a:buClr>
                <a:schemeClr val="accent1"/>
              </a:buClr>
              <a:buFont typeface="Wingdings 3" panose="05040102010807070707" pitchFamily="18" charset="2"/>
              <a:buChar char=""/>
              <a:defRPr sz="900">
                <a:solidFill>
                  <a:srgbClr val="404040"/>
                </a:solidFill>
                <a:latin typeface="Century Gothic" panose="020B0502020202020204" pitchFamily="34" charset="0"/>
              </a:defRPr>
            </a:lvl5pPr>
            <a:lvl6pPr marL="2157413" indent="-188913" defTabSz="377825" eaLnBrk="0" fontAlgn="base" hangingPunct="0">
              <a:spcBef>
                <a:spcPts val="825"/>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6pPr>
            <a:lvl7pPr marL="2614613" indent="-188913" defTabSz="377825" eaLnBrk="0" fontAlgn="base" hangingPunct="0">
              <a:spcBef>
                <a:spcPts val="825"/>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7pPr>
            <a:lvl8pPr marL="3071813" indent="-188913" defTabSz="377825" eaLnBrk="0" fontAlgn="base" hangingPunct="0">
              <a:spcBef>
                <a:spcPts val="825"/>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8pPr>
            <a:lvl9pPr marL="3529013" indent="-188913" defTabSz="377825" eaLnBrk="0" fontAlgn="base" hangingPunct="0">
              <a:spcBef>
                <a:spcPts val="825"/>
              </a:spcBef>
              <a:spcAft>
                <a:spcPct val="0"/>
              </a:spcAft>
              <a:buClr>
                <a:schemeClr val="accent1"/>
              </a:buClr>
              <a:buFont typeface="Wingdings 3" panose="05040102010807070707" pitchFamily="18" charset="2"/>
              <a:buChar char=""/>
              <a:defRPr sz="900">
                <a:solidFill>
                  <a:srgbClr val="404040"/>
                </a:solidFill>
                <a:latin typeface="Century Gothic" panose="020B0502020202020204" pitchFamily="34" charset="0"/>
              </a:defRPr>
            </a:lvl9pPr>
          </a:lstStyle>
          <a:p>
            <a:pPr algn="ctr" eaLnBrk="1" hangingPunct="1"/>
            <a:r>
              <a:rPr lang="tr-TR" sz="4000" b="1" dirty="0"/>
              <a:t>Ar-Ge Merkezleri</a:t>
            </a:r>
          </a:p>
        </p:txBody>
      </p:sp>
    </p:spTree>
    <p:extLst>
      <p:ext uri="{BB962C8B-B14F-4D97-AF65-F5344CB8AC3E}">
        <p14:creationId xmlns:p14="http://schemas.microsoft.com/office/powerpoint/2010/main" val="13127397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 xmlns:a16="http://schemas.microsoft.com/office/drawing/2014/main" id="{E5F0F777-83D3-4BC0-9453-AD58B4CC9756}"/>
              </a:ext>
            </a:extLst>
          </p:cNvPr>
          <p:cNvSpPr>
            <a:spLocks noChangeArrowheads="1"/>
          </p:cNvSpPr>
          <p:nvPr/>
        </p:nvSpPr>
        <p:spPr bwMode="auto">
          <a:xfrm rot="10800000" flipV="1">
            <a:off x="0" y="-36334"/>
            <a:ext cx="6256337" cy="707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tr-TR" altLang="tr-TR" sz="2800" b="1" spc="300" dirty="0">
                <a:solidFill>
                  <a:srgbClr val="FF0000"/>
                </a:solidFill>
              </a:rPr>
              <a:t>ATIKMATİK-AYRIŞTIRICI</a:t>
            </a:r>
          </a:p>
          <a:p>
            <a:r>
              <a:rPr lang="tr-TR" altLang="tr-TR" sz="2600" dirty="0"/>
              <a:t>  </a:t>
            </a:r>
            <a:r>
              <a:rPr lang="tr-TR" altLang="tr-TR" sz="2500" dirty="0"/>
              <a:t>"Sıfır Atık" çalışmaları kapsamında </a:t>
            </a:r>
            <a:r>
              <a:rPr lang="tr-TR" altLang="tr-TR" sz="2500" dirty="0">
                <a:solidFill>
                  <a:srgbClr val="FFC000"/>
                </a:solidFill>
              </a:rPr>
              <a:t>cam, metal ve plastik</a:t>
            </a:r>
            <a:r>
              <a:rPr lang="tr-TR" altLang="tr-TR" sz="2500" dirty="0"/>
              <a:t> atıkları </a:t>
            </a:r>
            <a:r>
              <a:rPr lang="tr-TR" altLang="tr-TR" sz="2500" dirty="0">
                <a:solidFill>
                  <a:srgbClr val="002060"/>
                </a:solidFill>
              </a:rPr>
              <a:t>otomatik olarak  ayrıştırıp </a:t>
            </a:r>
            <a:r>
              <a:rPr lang="tr-TR" altLang="tr-TR" sz="2500" dirty="0">
                <a:solidFill>
                  <a:srgbClr val="FF0000"/>
                </a:solidFill>
              </a:rPr>
              <a:t>ayrı ayrı depolayan </a:t>
            </a:r>
            <a:r>
              <a:rPr lang="tr-TR" altLang="tr-TR" sz="2500" dirty="0"/>
              <a:t>ve bu atıklar için tanımlı karta  TL yükleyen makinenin üretimi tamamlanarak 2 farklı kuruma (KOS ve Konya Teknik Üniversitesi ) satışı gerçekleşmiştir. İlk olarak okullarda uygulanması için tasarlanan makine, içine atılan cam, plastik ve metal atıkları içindeki haznelerde türüne göre ayrıştırıyor. Ayrıştırmanın ardından işlemi yapan öğrenci, adına tanımlı "Sıfır Atık" kartını makineye okutarak atıklar için belirlenen miktarda yüklenen parayı kantinde harcıyor ya da Kızılay'a bağışta bulunabiliyor. Makinemizin bütün yazılımı, elektronik kartları, genel mekanik yapısı okulumuz atölyelerinde üretilmiştir. </a:t>
            </a:r>
          </a:p>
        </p:txBody>
      </p:sp>
      <p:pic>
        <p:nvPicPr>
          <p:cNvPr id="3" name="Resim 2">
            <a:extLst>
              <a:ext uri="{FF2B5EF4-FFF2-40B4-BE49-F238E27FC236}">
                <a16:creationId xmlns="" xmlns:a16="http://schemas.microsoft.com/office/drawing/2014/main" id="{08153F71-F2A9-40BC-BB0C-08E3A1FC1D7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4089" y="0"/>
            <a:ext cx="2831692"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3">
            <a:extLst>
              <a:ext uri="{FF2B5EF4-FFF2-40B4-BE49-F238E27FC236}">
                <a16:creationId xmlns="" xmlns:a16="http://schemas.microsoft.com/office/drawing/2014/main" id="{C7E298B3-5156-4448-8883-51223F1F73E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45445" y="0"/>
            <a:ext cx="2546555" cy="576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ikdörtgen 5"/>
          <p:cNvSpPr/>
          <p:nvPr/>
        </p:nvSpPr>
        <p:spPr>
          <a:xfrm>
            <a:off x="6302477" y="5957189"/>
            <a:ext cx="6096000" cy="646331"/>
          </a:xfrm>
          <a:prstGeom prst="rect">
            <a:avLst/>
          </a:prstGeom>
        </p:spPr>
        <p:txBody>
          <a:bodyPr>
            <a:spAutoFit/>
          </a:bodyPr>
          <a:lstStyle/>
          <a:p>
            <a:r>
              <a:rPr lang="tr-TR" altLang="tr-TR" dirty="0"/>
              <a:t>Konya Teknik Üniversitesi</a:t>
            </a:r>
            <a:r>
              <a:rPr lang="tr-TR" altLang="tr-TR" dirty="0" smtClean="0"/>
              <a:t>, Konya </a:t>
            </a:r>
            <a:r>
              <a:rPr lang="tr-TR" altLang="tr-TR" dirty="0"/>
              <a:t>Organize Sanayi Bölgesine satışları gerçekleştirilmiştir.</a:t>
            </a:r>
            <a:endParaRPr lang="tr-TR" dirty="0"/>
          </a:p>
        </p:txBody>
      </p:sp>
    </p:spTree>
    <p:extLst>
      <p:ext uri="{BB962C8B-B14F-4D97-AF65-F5344CB8AC3E}">
        <p14:creationId xmlns:p14="http://schemas.microsoft.com/office/powerpoint/2010/main" val="6106813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1">
            <a:extLst>
              <a:ext uri="{FF2B5EF4-FFF2-40B4-BE49-F238E27FC236}">
                <a16:creationId xmlns="" xmlns:a16="http://schemas.microsoft.com/office/drawing/2014/main" id="{3628E97E-57A7-4649-8582-1A309FCCC663}"/>
              </a:ext>
            </a:extLst>
          </p:cNvPr>
          <p:cNvSpPr>
            <a:spLocks noChangeArrowheads="1"/>
          </p:cNvSpPr>
          <p:nvPr/>
        </p:nvSpPr>
        <p:spPr bwMode="auto">
          <a:xfrm>
            <a:off x="0" y="0"/>
            <a:ext cx="1219199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925" indent="250825">
              <a:tabLst>
                <a:tab pos="1749425" algn="l"/>
              </a:tabLst>
              <a:defRPr>
                <a:solidFill>
                  <a:schemeClr val="tx1"/>
                </a:solidFill>
                <a:latin typeface="Calibri" panose="020F0502020204030204" pitchFamily="34" charset="0"/>
                <a:cs typeface="Arial" panose="020B0604020202020204" pitchFamily="34" charset="0"/>
              </a:defRPr>
            </a:lvl1pPr>
            <a:lvl2pPr marL="742950" indent="-285750">
              <a:tabLst>
                <a:tab pos="1749425" algn="l"/>
              </a:tabLst>
              <a:defRPr>
                <a:solidFill>
                  <a:schemeClr val="tx1"/>
                </a:solidFill>
                <a:latin typeface="Calibri" panose="020F0502020204030204" pitchFamily="34" charset="0"/>
                <a:cs typeface="Arial" panose="020B0604020202020204" pitchFamily="34" charset="0"/>
              </a:defRPr>
            </a:lvl2pPr>
            <a:lvl3pPr marL="1143000" indent="-228600">
              <a:tabLst>
                <a:tab pos="1749425" algn="l"/>
              </a:tabLst>
              <a:defRPr>
                <a:solidFill>
                  <a:schemeClr val="tx1"/>
                </a:solidFill>
                <a:latin typeface="Calibri" panose="020F0502020204030204" pitchFamily="34" charset="0"/>
                <a:cs typeface="Arial" panose="020B0604020202020204" pitchFamily="34" charset="0"/>
              </a:defRPr>
            </a:lvl3pPr>
            <a:lvl4pPr marL="1600200" indent="-228600">
              <a:tabLst>
                <a:tab pos="1749425" algn="l"/>
              </a:tabLst>
              <a:defRPr>
                <a:solidFill>
                  <a:schemeClr val="tx1"/>
                </a:solidFill>
                <a:latin typeface="Calibri" panose="020F0502020204030204" pitchFamily="34" charset="0"/>
                <a:cs typeface="Arial" panose="020B0604020202020204" pitchFamily="34" charset="0"/>
              </a:defRPr>
            </a:lvl4pPr>
            <a:lvl5pPr marL="2057400" indent="-228600">
              <a:tabLst>
                <a:tab pos="1749425"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1749425"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1749425"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1749425"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1749425" algn="l"/>
              </a:tabLst>
              <a:defRPr>
                <a:solidFill>
                  <a:schemeClr val="tx1"/>
                </a:solidFill>
                <a:latin typeface="Calibri" panose="020F0502020204030204" pitchFamily="34" charset="0"/>
                <a:cs typeface="Arial" panose="020B0604020202020204" pitchFamily="34" charset="0"/>
              </a:defRPr>
            </a:lvl9pPr>
          </a:lstStyle>
          <a:p>
            <a:pPr algn="just">
              <a:spcBef>
                <a:spcPts val="1509"/>
              </a:spcBef>
              <a:spcAft>
                <a:spcPts val="1509"/>
              </a:spcAft>
              <a:defRPr/>
            </a:pPr>
            <a:r>
              <a:rPr lang="tr-TR"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YEMEK ATIKLARINDAN KEDİ - KÖPEK MAMASI ÜRETİM SİSTEMİ </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Yemek </a:t>
            </a:r>
            <a:r>
              <a:rPr lang="tr-TR" sz="2000" dirty="0">
                <a:latin typeface="Times New Roman" panose="02020603050405020304" pitchFamily="18" charset="0"/>
                <a:ea typeface="Calibri" panose="020F0502020204030204" pitchFamily="34" charset="0"/>
                <a:cs typeface="Times New Roman" panose="02020603050405020304" pitchFamily="18" charset="0"/>
              </a:rPr>
              <a:t>atıklarının tekrar değerlendirilmesi, geri dönüşüme kazandırılması amacıyla kedi köpek mamasına çevrilmesi ve sokak hayvanları için çok düşük maliyetli mama üretimi için tasarlanan Köpek Maması Üretim Parkuru tamamlanarak seri üretime geçilmiştir. Piyasadaki mama makinelerinden farklı olarak yemek atıklarının yeniden değerlendirilmesiyle gayet uygun fiyata üretilebilmesi hedeflenmektedir.                                                                    							Bu ürünümüzün  </a:t>
            </a:r>
            <a:r>
              <a:rPr lang="tr-TR" sz="20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Konya Teknik Üniversitesine </a:t>
            </a:r>
            <a:r>
              <a:rPr lang="tr-TR" sz="2000" dirty="0">
                <a:latin typeface="Times New Roman" panose="02020603050405020304" pitchFamily="18" charset="0"/>
                <a:ea typeface="Calibri" panose="020F0502020204030204" pitchFamily="34" charset="0"/>
                <a:cs typeface="Times New Roman" panose="02020603050405020304" pitchFamily="18" charset="0"/>
              </a:rPr>
              <a:t>satış işlemi gerçekleşmiştir.</a:t>
            </a:r>
            <a:endParaRPr lang="tr-TR" sz="4025" dirty="0">
              <a:ea typeface="Calibri" panose="020F0502020204030204" pitchFamily="34" charset="0"/>
              <a:cs typeface="Times New Roman" panose="02020603050405020304" pitchFamily="18" charset="0"/>
            </a:endParaRPr>
          </a:p>
        </p:txBody>
      </p:sp>
      <p:pic>
        <p:nvPicPr>
          <p:cNvPr id="4" name="Resim 6">
            <a:extLst>
              <a:ext uri="{FF2B5EF4-FFF2-40B4-BE49-F238E27FC236}">
                <a16:creationId xmlns="" xmlns:a16="http://schemas.microsoft.com/office/drawing/2014/main" id="{D90DB27B-D480-4818-82A3-E7E0C5A924B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828798"/>
            <a:ext cx="3072529" cy="502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7">
            <a:extLst>
              <a:ext uri="{FF2B5EF4-FFF2-40B4-BE49-F238E27FC236}">
                <a16:creationId xmlns="" xmlns:a16="http://schemas.microsoft.com/office/drawing/2014/main" id="{26F9D21A-88AC-495B-B667-15D884FB0E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16180" y="1828798"/>
            <a:ext cx="2775820" cy="5029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Resim 8">
            <a:extLst>
              <a:ext uri="{FF2B5EF4-FFF2-40B4-BE49-F238E27FC236}">
                <a16:creationId xmlns="" xmlns:a16="http://schemas.microsoft.com/office/drawing/2014/main" id="{F9A15BA0-FEEA-4FB9-BD1F-7F9EDD62A4B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2865" y="2143431"/>
            <a:ext cx="3271121" cy="502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9">
            <a:extLst>
              <a:ext uri="{FF2B5EF4-FFF2-40B4-BE49-F238E27FC236}">
                <a16:creationId xmlns="" xmlns:a16="http://schemas.microsoft.com/office/drawing/2014/main" id="{1C941961-43C9-4F10-BE09-B8557DE01FE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43650" y="1828798"/>
            <a:ext cx="3072529" cy="5029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13314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2034"/>
            <a:ext cx="5908137" cy="2662700"/>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9734" y="0"/>
            <a:ext cx="6163733" cy="4622800"/>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195889" y="827736"/>
            <a:ext cx="1672590" cy="5546785"/>
          </a:xfrm>
          <a:prstGeom prst="rect">
            <a:avLst/>
          </a:prstGeom>
        </p:spPr>
      </p:pic>
      <p:pic>
        <p:nvPicPr>
          <p:cNvPr id="6" name="Resim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1457" y="4649638"/>
            <a:ext cx="6360543" cy="2139350"/>
          </a:xfrm>
          <a:prstGeom prst="rect">
            <a:avLst/>
          </a:prstGeom>
        </p:spPr>
      </p:pic>
      <p:pic>
        <p:nvPicPr>
          <p:cNvPr id="7" name="Resim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540" y="4403784"/>
            <a:ext cx="5555411" cy="2454215"/>
          </a:xfrm>
          <a:prstGeom prst="rect">
            <a:avLst/>
          </a:prstGeom>
        </p:spPr>
      </p:pic>
    </p:spTree>
    <p:extLst>
      <p:ext uri="{BB962C8B-B14F-4D97-AF65-F5344CB8AC3E}">
        <p14:creationId xmlns:p14="http://schemas.microsoft.com/office/powerpoint/2010/main" val="266354132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 xmlns:a16="http://schemas.microsoft.com/office/drawing/2014/main" id="{86990FB7-16A4-4623-9DC9-74F57A473266}"/>
              </a:ext>
            </a:extLst>
          </p:cNvPr>
          <p:cNvSpPr/>
          <p:nvPr/>
        </p:nvSpPr>
        <p:spPr>
          <a:xfrm>
            <a:off x="1181100" y="134035"/>
            <a:ext cx="10731500" cy="646331"/>
          </a:xfrm>
          <a:prstGeom prst="rect">
            <a:avLst/>
          </a:prstGeom>
        </p:spPr>
        <p:txBody>
          <a:bodyPr wrap="square">
            <a:spAutoFit/>
          </a:bodyPr>
          <a:lstStyle/>
          <a:p>
            <a:pPr algn="just">
              <a:spcAft>
                <a:spcPts val="0"/>
              </a:spcAft>
            </a:pPr>
            <a:r>
              <a:rPr lang="tr-TR" sz="2800" b="1" dirty="0">
                <a:solidFill>
                  <a:srgbClr val="FF0000"/>
                </a:solidFill>
                <a:latin typeface="Times New Roman" panose="02020603050405020304" pitchFamily="18" charset="0"/>
                <a:ea typeface="Times New Roman" panose="02020603050405020304" pitchFamily="18" charset="0"/>
              </a:rPr>
              <a:t>2022 YILI DÖNER SERMAYE CİROMUZ:      </a:t>
            </a:r>
            <a:r>
              <a:rPr lang="tr-TR" sz="3600" b="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25.400.000</a:t>
            </a:r>
            <a:r>
              <a:rPr lang="tr-TR" sz="2800" b="1" dirty="0">
                <a:solidFill>
                  <a:srgbClr val="FF0000"/>
                </a:solidFill>
                <a:latin typeface="Times New Roman" panose="02020603050405020304" pitchFamily="18" charset="0"/>
                <a:ea typeface="Times New Roman" panose="02020603050405020304" pitchFamily="18" charset="0"/>
              </a:rPr>
              <a:t> TL</a:t>
            </a:r>
            <a:endParaRPr lang="tr-TR" sz="2000" dirty="0">
              <a:effectLst/>
              <a:latin typeface="Times New Roman" panose="02020603050405020304" pitchFamily="18" charset="0"/>
              <a:ea typeface="Times New Roman" panose="02020603050405020304" pitchFamily="18" charset="0"/>
            </a:endParaRPr>
          </a:p>
        </p:txBody>
      </p:sp>
      <p:graphicFrame>
        <p:nvGraphicFramePr>
          <p:cNvPr id="4" name="Tablo 3">
            <a:extLst>
              <a:ext uri="{FF2B5EF4-FFF2-40B4-BE49-F238E27FC236}">
                <a16:creationId xmlns="" xmlns:a16="http://schemas.microsoft.com/office/drawing/2014/main" id="{E970FCED-0BA1-419B-BC90-469A838248A4}"/>
              </a:ext>
            </a:extLst>
          </p:cNvPr>
          <p:cNvGraphicFramePr>
            <a:graphicFrameLocks noGrp="1"/>
          </p:cNvGraphicFramePr>
          <p:nvPr>
            <p:extLst>
              <p:ext uri="{D42A27DB-BD31-4B8C-83A1-F6EECF244321}">
                <p14:modId xmlns:p14="http://schemas.microsoft.com/office/powerpoint/2010/main" val="425944739"/>
              </p:ext>
            </p:extLst>
          </p:nvPr>
        </p:nvGraphicFramePr>
        <p:xfrm>
          <a:off x="0" y="745066"/>
          <a:ext cx="12014201" cy="5957080"/>
        </p:xfrm>
        <a:graphic>
          <a:graphicData uri="http://schemas.openxmlformats.org/drawingml/2006/table">
            <a:tbl>
              <a:tblPr firstRow="1" firstCol="1" bandRow="1">
                <a:tableStyleId>{5C22544A-7EE6-4342-B048-85BDC9FD1C3A}</a:tableStyleId>
              </a:tblPr>
              <a:tblGrid>
                <a:gridCol w="642866">
                  <a:extLst>
                    <a:ext uri="{9D8B030D-6E8A-4147-A177-3AD203B41FA5}">
                      <a16:colId xmlns="" xmlns:a16="http://schemas.microsoft.com/office/drawing/2014/main" val="1787748023"/>
                    </a:ext>
                  </a:extLst>
                </a:gridCol>
                <a:gridCol w="6005596">
                  <a:extLst>
                    <a:ext uri="{9D8B030D-6E8A-4147-A177-3AD203B41FA5}">
                      <a16:colId xmlns="" xmlns:a16="http://schemas.microsoft.com/office/drawing/2014/main" val="4093798773"/>
                    </a:ext>
                  </a:extLst>
                </a:gridCol>
                <a:gridCol w="2413378">
                  <a:extLst>
                    <a:ext uri="{9D8B030D-6E8A-4147-A177-3AD203B41FA5}">
                      <a16:colId xmlns="" xmlns:a16="http://schemas.microsoft.com/office/drawing/2014/main" val="1113430277"/>
                    </a:ext>
                  </a:extLst>
                </a:gridCol>
                <a:gridCol w="2952361">
                  <a:extLst>
                    <a:ext uri="{9D8B030D-6E8A-4147-A177-3AD203B41FA5}">
                      <a16:colId xmlns="" xmlns:a16="http://schemas.microsoft.com/office/drawing/2014/main" val="2895030916"/>
                    </a:ext>
                  </a:extLst>
                </a:gridCol>
              </a:tblGrid>
              <a:tr h="415000">
                <a:tc gridSpan="4">
                  <a:txBody>
                    <a:bodyPr/>
                    <a:lstStyle/>
                    <a:p>
                      <a:pPr algn="ctr">
                        <a:spcAft>
                          <a:spcPts val="0"/>
                        </a:spcAft>
                      </a:pPr>
                      <a:r>
                        <a:rPr lang="tr-TR" sz="2800" dirty="0">
                          <a:solidFill>
                            <a:schemeClr val="bg1"/>
                          </a:solidFill>
                          <a:effectLst>
                            <a:outerShdw blurRad="38100" dist="38100" dir="2700000" algn="tl">
                              <a:srgbClr val="000000">
                                <a:alpha val="43137"/>
                              </a:srgbClr>
                            </a:outerShdw>
                          </a:effectLst>
                        </a:rPr>
                        <a:t>Sınai Mülkiyet İşlemleri </a:t>
                      </a:r>
                      <a:endParaRPr lang="tr-TR" sz="1400" dirty="0">
                        <a:solidFill>
                          <a:schemeClr val="bg1"/>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txBody>
                  <a:tcPr marL="24306" marR="24306" marT="0" marB="0" anchor="b"/>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 xmlns:a16="http://schemas.microsoft.com/office/drawing/2014/main" val="2226795060"/>
                  </a:ext>
                </a:extLst>
              </a:tr>
              <a:tr h="691295">
                <a:tc>
                  <a:txBody>
                    <a:bodyPr/>
                    <a:lstStyle/>
                    <a:p>
                      <a:pPr algn="ctr">
                        <a:spcAft>
                          <a:spcPts val="0"/>
                        </a:spcAft>
                      </a:pPr>
                      <a:r>
                        <a:rPr lang="tr-TR" sz="1000" dirty="0">
                          <a:solidFill>
                            <a:schemeClr val="bg1"/>
                          </a:solidFill>
                          <a:effectLst/>
                        </a:rPr>
                        <a:t>SIRA NO.</a:t>
                      </a:r>
                      <a:endParaRPr lang="tr-TR" sz="900" dirty="0">
                        <a:solidFill>
                          <a:schemeClr val="bg1"/>
                        </a:solidFill>
                        <a:effectLst/>
                        <a:latin typeface="Times New Roman" panose="02020603050405020304" pitchFamily="18" charset="0"/>
                        <a:ea typeface="Times New Roman" panose="02020603050405020304" pitchFamily="18" charset="0"/>
                      </a:endParaRPr>
                    </a:p>
                  </a:txBody>
                  <a:tcPr marL="24306" marR="24306" marT="0" marB="0" anchor="b"/>
                </a:tc>
                <a:tc>
                  <a:txBody>
                    <a:bodyPr/>
                    <a:lstStyle/>
                    <a:p>
                      <a:pPr algn="ctr">
                        <a:spcAft>
                          <a:spcPts val="0"/>
                        </a:spcAft>
                      </a:pPr>
                      <a:r>
                        <a:rPr lang="tr-TR" sz="1800" dirty="0">
                          <a:solidFill>
                            <a:srgbClr val="002060"/>
                          </a:solidFill>
                          <a:effectLst/>
                        </a:rPr>
                        <a:t>Buluş Başlığı</a:t>
                      </a:r>
                      <a:endParaRPr lang="tr-TR" sz="1600" dirty="0">
                        <a:solidFill>
                          <a:srgbClr val="002060"/>
                        </a:solidFill>
                        <a:effectLst/>
                        <a:latin typeface="Times New Roman" panose="02020603050405020304" pitchFamily="18" charset="0"/>
                        <a:ea typeface="Times New Roman" panose="02020603050405020304" pitchFamily="18" charset="0"/>
                      </a:endParaRPr>
                    </a:p>
                  </a:txBody>
                  <a:tcPr marL="24306" marR="24306" marT="0" marB="0" anchor="b"/>
                </a:tc>
                <a:tc>
                  <a:txBody>
                    <a:bodyPr/>
                    <a:lstStyle/>
                    <a:p>
                      <a:pPr algn="ctr">
                        <a:spcAft>
                          <a:spcPts val="0"/>
                        </a:spcAft>
                      </a:pPr>
                      <a:r>
                        <a:rPr lang="tr-TR" sz="1800" dirty="0">
                          <a:solidFill>
                            <a:srgbClr val="002060"/>
                          </a:solidFill>
                          <a:effectLst/>
                        </a:rPr>
                        <a:t>Koruma Türü</a:t>
                      </a:r>
                      <a:endParaRPr lang="tr-TR" sz="1600" dirty="0">
                        <a:solidFill>
                          <a:srgbClr val="002060"/>
                        </a:solidFill>
                        <a:effectLst/>
                        <a:latin typeface="Times New Roman" panose="02020603050405020304" pitchFamily="18" charset="0"/>
                        <a:ea typeface="Times New Roman" panose="02020603050405020304" pitchFamily="18" charset="0"/>
                      </a:endParaRPr>
                    </a:p>
                  </a:txBody>
                  <a:tcPr marL="24306" marR="24306" marT="0" marB="0" anchor="b"/>
                </a:tc>
                <a:tc>
                  <a:txBody>
                    <a:bodyPr/>
                    <a:lstStyle/>
                    <a:p>
                      <a:pPr algn="ctr">
                        <a:spcAft>
                          <a:spcPts val="0"/>
                        </a:spcAft>
                      </a:pPr>
                      <a:r>
                        <a:rPr lang="tr-TR" sz="1800" dirty="0">
                          <a:solidFill>
                            <a:srgbClr val="002060"/>
                          </a:solidFill>
                          <a:effectLst/>
                        </a:rPr>
                        <a:t>Başvuru Durumu</a:t>
                      </a:r>
                      <a:endParaRPr lang="tr-TR" sz="1600" dirty="0">
                        <a:solidFill>
                          <a:srgbClr val="002060"/>
                        </a:solidFill>
                        <a:effectLst/>
                        <a:latin typeface="Times New Roman" panose="02020603050405020304" pitchFamily="18" charset="0"/>
                        <a:ea typeface="Times New Roman" panose="02020603050405020304" pitchFamily="18" charset="0"/>
                      </a:endParaRPr>
                    </a:p>
                  </a:txBody>
                  <a:tcPr marL="24306" marR="24306" marT="0" marB="0" anchor="b"/>
                </a:tc>
                <a:extLst>
                  <a:ext uri="{0D108BD9-81ED-4DB2-BD59-A6C34878D82A}">
                    <a16:rowId xmlns="" xmlns:a16="http://schemas.microsoft.com/office/drawing/2014/main" val="1370322714"/>
                  </a:ext>
                </a:extLst>
              </a:tr>
              <a:tr h="691295">
                <a:tc>
                  <a:txBody>
                    <a:bodyPr/>
                    <a:lstStyle/>
                    <a:p>
                      <a:pPr algn="ctr">
                        <a:spcAft>
                          <a:spcPts val="0"/>
                        </a:spcAft>
                      </a:pPr>
                      <a:r>
                        <a:rPr lang="tr-TR" sz="1400" dirty="0">
                          <a:solidFill>
                            <a:schemeClr val="bg1"/>
                          </a:solidFill>
                          <a:effectLst/>
                        </a:rPr>
                        <a:t>1</a:t>
                      </a:r>
                      <a:endParaRPr lang="tr-TR" sz="1400" dirty="0">
                        <a:solidFill>
                          <a:schemeClr val="bg1"/>
                        </a:solidFill>
                        <a:effectLst/>
                        <a:latin typeface="Times New Roman" panose="02020603050405020304" pitchFamily="18" charset="0"/>
                        <a:ea typeface="Times New Roman" panose="02020603050405020304" pitchFamily="18" charset="0"/>
                      </a:endParaRPr>
                    </a:p>
                  </a:txBody>
                  <a:tcPr marL="24306" marR="24306" marT="0" marB="0" anchor="b"/>
                </a:tc>
                <a:tc>
                  <a:txBody>
                    <a:bodyPr/>
                    <a:lstStyle/>
                    <a:p>
                      <a:pPr>
                        <a:spcAft>
                          <a:spcPts val="0"/>
                        </a:spcAft>
                      </a:pPr>
                      <a:r>
                        <a:rPr lang="tr-TR" sz="1800" dirty="0">
                          <a:effectLst/>
                        </a:rPr>
                        <a:t>M.T.PAKSO</a:t>
                      </a:r>
                      <a:endParaRPr lang="tr-TR" sz="1600" dirty="0">
                        <a:effectLst/>
                        <a:latin typeface="Times New Roman" panose="02020603050405020304" pitchFamily="18" charset="0"/>
                        <a:ea typeface="Times New Roman" panose="02020603050405020304" pitchFamily="18" charset="0"/>
                      </a:endParaRPr>
                    </a:p>
                  </a:txBody>
                  <a:tcPr marL="24306" marR="24306" marT="0" marB="0" anchor="b"/>
                </a:tc>
                <a:tc>
                  <a:txBody>
                    <a:bodyPr/>
                    <a:lstStyle/>
                    <a:p>
                      <a:pPr>
                        <a:spcAft>
                          <a:spcPts val="0"/>
                        </a:spcAft>
                      </a:pPr>
                      <a:r>
                        <a:rPr lang="tr-TR" sz="1800" dirty="0">
                          <a:effectLst/>
                        </a:rPr>
                        <a:t>MARKA</a:t>
                      </a:r>
                      <a:endParaRPr lang="tr-TR" sz="1600" dirty="0">
                        <a:effectLst/>
                        <a:latin typeface="Times New Roman" panose="02020603050405020304" pitchFamily="18" charset="0"/>
                        <a:ea typeface="Times New Roman" panose="02020603050405020304" pitchFamily="18" charset="0"/>
                      </a:endParaRPr>
                    </a:p>
                  </a:txBody>
                  <a:tcPr marL="24306" marR="24306" marT="0" marB="0" anchor="b"/>
                </a:tc>
                <a:tc>
                  <a:txBody>
                    <a:bodyPr/>
                    <a:lstStyle/>
                    <a:p>
                      <a:pPr>
                        <a:spcAft>
                          <a:spcPts val="0"/>
                        </a:spcAft>
                      </a:pPr>
                      <a:r>
                        <a:rPr lang="tr-TR" sz="1800">
                          <a:effectLst/>
                        </a:rPr>
                        <a:t>TESCİL EDİLDİ</a:t>
                      </a:r>
                      <a:endParaRPr lang="tr-TR" sz="1600">
                        <a:effectLst/>
                        <a:latin typeface="Times New Roman" panose="02020603050405020304" pitchFamily="18" charset="0"/>
                        <a:ea typeface="Times New Roman" panose="02020603050405020304" pitchFamily="18" charset="0"/>
                      </a:endParaRPr>
                    </a:p>
                  </a:txBody>
                  <a:tcPr marL="24306" marR="24306" marT="0" marB="0" anchor="b"/>
                </a:tc>
                <a:extLst>
                  <a:ext uri="{0D108BD9-81ED-4DB2-BD59-A6C34878D82A}">
                    <a16:rowId xmlns="" xmlns:a16="http://schemas.microsoft.com/office/drawing/2014/main" val="2028137609"/>
                  </a:ext>
                </a:extLst>
              </a:tr>
              <a:tr h="691295">
                <a:tc>
                  <a:txBody>
                    <a:bodyPr/>
                    <a:lstStyle/>
                    <a:p>
                      <a:pPr algn="ctr">
                        <a:spcAft>
                          <a:spcPts val="0"/>
                        </a:spcAft>
                      </a:pPr>
                      <a:r>
                        <a:rPr lang="tr-TR" sz="1400" dirty="0">
                          <a:solidFill>
                            <a:schemeClr val="bg1"/>
                          </a:solidFill>
                          <a:effectLst/>
                        </a:rPr>
                        <a:t>2</a:t>
                      </a:r>
                      <a:endParaRPr lang="tr-TR" sz="1400" dirty="0">
                        <a:solidFill>
                          <a:schemeClr val="bg1"/>
                        </a:solidFill>
                        <a:effectLst/>
                        <a:latin typeface="Times New Roman" panose="02020603050405020304" pitchFamily="18" charset="0"/>
                        <a:ea typeface="Times New Roman" panose="02020603050405020304" pitchFamily="18" charset="0"/>
                      </a:endParaRPr>
                    </a:p>
                  </a:txBody>
                  <a:tcPr marL="24306" marR="24306" marT="0" marB="0" anchor="b"/>
                </a:tc>
                <a:tc>
                  <a:txBody>
                    <a:bodyPr/>
                    <a:lstStyle/>
                    <a:p>
                      <a:pPr>
                        <a:spcAft>
                          <a:spcPts val="0"/>
                        </a:spcAft>
                      </a:pPr>
                      <a:r>
                        <a:rPr lang="tr-TR" sz="1800" dirty="0">
                          <a:effectLst/>
                        </a:rPr>
                        <a:t>PEDALLI MUSLUK SİSTEMİ</a:t>
                      </a:r>
                      <a:endParaRPr lang="tr-TR" sz="1600" dirty="0">
                        <a:effectLst/>
                        <a:latin typeface="Times New Roman" panose="02020603050405020304" pitchFamily="18" charset="0"/>
                        <a:ea typeface="Times New Roman" panose="02020603050405020304" pitchFamily="18" charset="0"/>
                      </a:endParaRPr>
                    </a:p>
                  </a:txBody>
                  <a:tcPr marL="24306" marR="24306" marT="0" marB="0" anchor="b"/>
                </a:tc>
                <a:tc>
                  <a:txBody>
                    <a:bodyPr/>
                    <a:lstStyle/>
                    <a:p>
                      <a:pPr>
                        <a:spcAft>
                          <a:spcPts val="0"/>
                        </a:spcAft>
                      </a:pPr>
                      <a:r>
                        <a:rPr lang="tr-TR" sz="1800" dirty="0">
                          <a:effectLst/>
                        </a:rPr>
                        <a:t>FAYDALI MODEL</a:t>
                      </a:r>
                      <a:endParaRPr lang="tr-TR" sz="1600" dirty="0">
                        <a:effectLst/>
                        <a:latin typeface="Times New Roman" panose="02020603050405020304" pitchFamily="18" charset="0"/>
                        <a:ea typeface="Times New Roman" panose="02020603050405020304" pitchFamily="18" charset="0"/>
                      </a:endParaRPr>
                    </a:p>
                  </a:txBody>
                  <a:tcPr marL="24306" marR="24306" marT="0" marB="0" anchor="b"/>
                </a:tc>
                <a:tc>
                  <a:txBody>
                    <a:bodyPr/>
                    <a:lstStyle/>
                    <a:p>
                      <a:pPr>
                        <a:spcAft>
                          <a:spcPts val="0"/>
                        </a:spcAft>
                      </a:pPr>
                      <a:r>
                        <a:rPr lang="tr-TR" sz="1800" dirty="0">
                          <a:effectLst/>
                        </a:rPr>
                        <a:t>DEĞERLENDİRMEDE</a:t>
                      </a:r>
                      <a:endParaRPr lang="tr-TR" sz="1600" dirty="0">
                        <a:effectLst/>
                        <a:latin typeface="Times New Roman" panose="02020603050405020304" pitchFamily="18" charset="0"/>
                        <a:ea typeface="Times New Roman" panose="02020603050405020304" pitchFamily="18" charset="0"/>
                      </a:endParaRPr>
                    </a:p>
                  </a:txBody>
                  <a:tcPr marL="24306" marR="24306" marT="0" marB="0" anchor="b"/>
                </a:tc>
                <a:extLst>
                  <a:ext uri="{0D108BD9-81ED-4DB2-BD59-A6C34878D82A}">
                    <a16:rowId xmlns="" xmlns:a16="http://schemas.microsoft.com/office/drawing/2014/main" val="3704298539"/>
                  </a:ext>
                </a:extLst>
              </a:tr>
              <a:tr h="691295">
                <a:tc>
                  <a:txBody>
                    <a:bodyPr/>
                    <a:lstStyle/>
                    <a:p>
                      <a:pPr algn="ctr">
                        <a:spcAft>
                          <a:spcPts val="0"/>
                        </a:spcAft>
                      </a:pPr>
                      <a:r>
                        <a:rPr lang="tr-TR" sz="1400" dirty="0">
                          <a:solidFill>
                            <a:schemeClr val="bg1"/>
                          </a:solidFill>
                          <a:effectLst/>
                        </a:rPr>
                        <a:t>3</a:t>
                      </a:r>
                      <a:endParaRPr lang="tr-TR" sz="1400" dirty="0">
                        <a:solidFill>
                          <a:schemeClr val="bg1"/>
                        </a:solidFill>
                        <a:effectLst/>
                        <a:latin typeface="Times New Roman" panose="02020603050405020304" pitchFamily="18" charset="0"/>
                        <a:ea typeface="Times New Roman" panose="02020603050405020304" pitchFamily="18" charset="0"/>
                      </a:endParaRPr>
                    </a:p>
                  </a:txBody>
                  <a:tcPr marL="24306" marR="24306" marT="0" marB="0" anchor="b"/>
                </a:tc>
                <a:tc>
                  <a:txBody>
                    <a:bodyPr/>
                    <a:lstStyle/>
                    <a:p>
                      <a:pPr>
                        <a:spcAft>
                          <a:spcPts val="0"/>
                        </a:spcAft>
                      </a:pPr>
                      <a:r>
                        <a:rPr lang="tr-TR" sz="1800">
                          <a:effectLst/>
                        </a:rPr>
                        <a:t>HAREKETLİ GÜNEŞ SİSTEMİ</a:t>
                      </a:r>
                      <a:endParaRPr lang="tr-TR" sz="1600">
                        <a:effectLst/>
                        <a:latin typeface="Times New Roman" panose="02020603050405020304" pitchFamily="18" charset="0"/>
                        <a:ea typeface="Times New Roman" panose="02020603050405020304" pitchFamily="18" charset="0"/>
                      </a:endParaRPr>
                    </a:p>
                  </a:txBody>
                  <a:tcPr marL="24306" marR="24306" marT="0" marB="0" anchor="b"/>
                </a:tc>
                <a:tc>
                  <a:txBody>
                    <a:bodyPr/>
                    <a:lstStyle/>
                    <a:p>
                      <a:pPr>
                        <a:spcAft>
                          <a:spcPts val="0"/>
                        </a:spcAft>
                      </a:pPr>
                      <a:r>
                        <a:rPr lang="tr-TR" sz="1800" dirty="0">
                          <a:effectLst/>
                        </a:rPr>
                        <a:t>FAYDALI MODEL</a:t>
                      </a:r>
                      <a:endParaRPr lang="tr-TR" sz="1600" dirty="0">
                        <a:effectLst/>
                        <a:latin typeface="Times New Roman" panose="02020603050405020304" pitchFamily="18" charset="0"/>
                        <a:ea typeface="Times New Roman" panose="02020603050405020304" pitchFamily="18" charset="0"/>
                      </a:endParaRPr>
                    </a:p>
                  </a:txBody>
                  <a:tcPr marL="24306" marR="24306" marT="0" marB="0" anchor="b"/>
                </a:tc>
                <a:tc>
                  <a:txBody>
                    <a:bodyPr/>
                    <a:lstStyle/>
                    <a:p>
                      <a:pPr>
                        <a:spcAft>
                          <a:spcPts val="0"/>
                        </a:spcAft>
                      </a:pPr>
                      <a:r>
                        <a:rPr lang="tr-TR" sz="1800">
                          <a:effectLst/>
                        </a:rPr>
                        <a:t>DEĞERLENDİRMEDE</a:t>
                      </a:r>
                      <a:endParaRPr lang="tr-TR" sz="1600">
                        <a:effectLst/>
                        <a:latin typeface="Times New Roman" panose="02020603050405020304" pitchFamily="18" charset="0"/>
                        <a:ea typeface="Times New Roman" panose="02020603050405020304" pitchFamily="18" charset="0"/>
                      </a:endParaRPr>
                    </a:p>
                  </a:txBody>
                  <a:tcPr marL="24306" marR="24306" marT="0" marB="0" anchor="b"/>
                </a:tc>
                <a:extLst>
                  <a:ext uri="{0D108BD9-81ED-4DB2-BD59-A6C34878D82A}">
                    <a16:rowId xmlns="" xmlns:a16="http://schemas.microsoft.com/office/drawing/2014/main" val="1916942508"/>
                  </a:ext>
                </a:extLst>
              </a:tr>
              <a:tr h="691295">
                <a:tc>
                  <a:txBody>
                    <a:bodyPr/>
                    <a:lstStyle/>
                    <a:p>
                      <a:pPr algn="ctr">
                        <a:spcAft>
                          <a:spcPts val="0"/>
                        </a:spcAft>
                      </a:pPr>
                      <a:r>
                        <a:rPr lang="tr-TR" sz="1400" dirty="0">
                          <a:solidFill>
                            <a:schemeClr val="bg1"/>
                          </a:solidFill>
                          <a:effectLst/>
                        </a:rPr>
                        <a:t>4</a:t>
                      </a:r>
                      <a:endParaRPr lang="tr-TR" sz="1400" dirty="0">
                        <a:solidFill>
                          <a:schemeClr val="bg1"/>
                        </a:solidFill>
                        <a:effectLst/>
                        <a:latin typeface="Times New Roman" panose="02020603050405020304" pitchFamily="18" charset="0"/>
                        <a:ea typeface="Times New Roman" panose="02020603050405020304" pitchFamily="18" charset="0"/>
                      </a:endParaRPr>
                    </a:p>
                  </a:txBody>
                  <a:tcPr marL="24306" marR="24306" marT="0" marB="0" anchor="b"/>
                </a:tc>
                <a:tc>
                  <a:txBody>
                    <a:bodyPr/>
                    <a:lstStyle/>
                    <a:p>
                      <a:pPr>
                        <a:spcAft>
                          <a:spcPts val="0"/>
                        </a:spcAft>
                      </a:pPr>
                      <a:r>
                        <a:rPr lang="tr-TR" sz="1800">
                          <a:effectLst/>
                        </a:rPr>
                        <a:t>ÖĞÜTÜCÜ-PLASTİK PET ŞİŞE DÖNÜŞÜMÜ</a:t>
                      </a:r>
                      <a:endParaRPr lang="tr-TR" sz="1600">
                        <a:effectLst/>
                        <a:latin typeface="Times New Roman" panose="02020603050405020304" pitchFamily="18" charset="0"/>
                        <a:ea typeface="Times New Roman" panose="02020603050405020304" pitchFamily="18" charset="0"/>
                      </a:endParaRPr>
                    </a:p>
                  </a:txBody>
                  <a:tcPr marL="24306" marR="24306" marT="0" marB="0" anchor="b"/>
                </a:tc>
                <a:tc>
                  <a:txBody>
                    <a:bodyPr/>
                    <a:lstStyle/>
                    <a:p>
                      <a:pPr>
                        <a:spcAft>
                          <a:spcPts val="0"/>
                        </a:spcAft>
                      </a:pPr>
                      <a:r>
                        <a:rPr lang="tr-TR" sz="1800" dirty="0">
                          <a:effectLst/>
                        </a:rPr>
                        <a:t>FAYDALI MODEL</a:t>
                      </a:r>
                      <a:endParaRPr lang="tr-TR" sz="1600" dirty="0">
                        <a:effectLst/>
                        <a:latin typeface="Times New Roman" panose="02020603050405020304" pitchFamily="18" charset="0"/>
                        <a:ea typeface="Times New Roman" panose="02020603050405020304" pitchFamily="18" charset="0"/>
                      </a:endParaRPr>
                    </a:p>
                  </a:txBody>
                  <a:tcPr marL="24306" marR="24306" marT="0" marB="0" anchor="b"/>
                </a:tc>
                <a:tc>
                  <a:txBody>
                    <a:bodyPr/>
                    <a:lstStyle/>
                    <a:p>
                      <a:pPr>
                        <a:spcAft>
                          <a:spcPts val="0"/>
                        </a:spcAft>
                      </a:pPr>
                      <a:r>
                        <a:rPr lang="tr-TR" sz="1800">
                          <a:effectLst/>
                        </a:rPr>
                        <a:t>DEĞERLENDİRMEDE</a:t>
                      </a:r>
                      <a:endParaRPr lang="tr-TR" sz="1600">
                        <a:effectLst/>
                        <a:latin typeface="Times New Roman" panose="02020603050405020304" pitchFamily="18" charset="0"/>
                        <a:ea typeface="Times New Roman" panose="02020603050405020304" pitchFamily="18" charset="0"/>
                      </a:endParaRPr>
                    </a:p>
                  </a:txBody>
                  <a:tcPr marL="24306" marR="24306" marT="0" marB="0" anchor="b"/>
                </a:tc>
                <a:extLst>
                  <a:ext uri="{0D108BD9-81ED-4DB2-BD59-A6C34878D82A}">
                    <a16:rowId xmlns="" xmlns:a16="http://schemas.microsoft.com/office/drawing/2014/main" val="385867746"/>
                  </a:ext>
                </a:extLst>
              </a:tr>
              <a:tr h="691295">
                <a:tc>
                  <a:txBody>
                    <a:bodyPr/>
                    <a:lstStyle/>
                    <a:p>
                      <a:pPr algn="ctr">
                        <a:spcAft>
                          <a:spcPts val="0"/>
                        </a:spcAft>
                      </a:pPr>
                      <a:r>
                        <a:rPr lang="tr-TR" sz="1400" dirty="0">
                          <a:solidFill>
                            <a:schemeClr val="bg1"/>
                          </a:solidFill>
                          <a:effectLst/>
                        </a:rPr>
                        <a:t>5</a:t>
                      </a:r>
                      <a:endParaRPr lang="tr-TR" sz="1400" dirty="0">
                        <a:solidFill>
                          <a:schemeClr val="bg1"/>
                        </a:solidFill>
                        <a:effectLst/>
                        <a:latin typeface="Times New Roman" panose="02020603050405020304" pitchFamily="18" charset="0"/>
                        <a:ea typeface="Times New Roman" panose="02020603050405020304" pitchFamily="18" charset="0"/>
                      </a:endParaRPr>
                    </a:p>
                  </a:txBody>
                  <a:tcPr marL="24306" marR="24306" marT="0" marB="0" anchor="b"/>
                </a:tc>
                <a:tc>
                  <a:txBody>
                    <a:bodyPr/>
                    <a:lstStyle/>
                    <a:p>
                      <a:pPr>
                        <a:spcAft>
                          <a:spcPts val="0"/>
                        </a:spcAft>
                      </a:pPr>
                      <a:r>
                        <a:rPr lang="tr-TR" sz="1800">
                          <a:effectLst/>
                        </a:rPr>
                        <a:t>GÜNEŞ ENERJİLİ KOMPOST MAKİNASI</a:t>
                      </a:r>
                      <a:endParaRPr lang="tr-TR" sz="1600">
                        <a:effectLst/>
                        <a:latin typeface="Times New Roman" panose="02020603050405020304" pitchFamily="18" charset="0"/>
                        <a:ea typeface="Times New Roman" panose="02020603050405020304" pitchFamily="18" charset="0"/>
                      </a:endParaRPr>
                    </a:p>
                  </a:txBody>
                  <a:tcPr marL="24306" marR="24306" marT="0" marB="0" anchor="b"/>
                </a:tc>
                <a:tc>
                  <a:txBody>
                    <a:bodyPr/>
                    <a:lstStyle/>
                    <a:p>
                      <a:pPr>
                        <a:spcAft>
                          <a:spcPts val="0"/>
                        </a:spcAft>
                      </a:pPr>
                      <a:r>
                        <a:rPr lang="tr-TR" sz="1800" dirty="0">
                          <a:effectLst/>
                        </a:rPr>
                        <a:t>FAYDALI MODEL</a:t>
                      </a:r>
                      <a:endParaRPr lang="tr-TR" sz="1600" dirty="0">
                        <a:effectLst/>
                        <a:latin typeface="Times New Roman" panose="02020603050405020304" pitchFamily="18" charset="0"/>
                        <a:ea typeface="Times New Roman" panose="02020603050405020304" pitchFamily="18" charset="0"/>
                      </a:endParaRPr>
                    </a:p>
                  </a:txBody>
                  <a:tcPr marL="24306" marR="24306" marT="0" marB="0" anchor="b"/>
                </a:tc>
                <a:tc>
                  <a:txBody>
                    <a:bodyPr/>
                    <a:lstStyle/>
                    <a:p>
                      <a:pPr>
                        <a:spcAft>
                          <a:spcPts val="0"/>
                        </a:spcAft>
                      </a:pPr>
                      <a:r>
                        <a:rPr lang="tr-TR" sz="1800" dirty="0">
                          <a:effectLst/>
                        </a:rPr>
                        <a:t>DEĞERLENDİRMEDE</a:t>
                      </a:r>
                      <a:endParaRPr lang="tr-TR" sz="1600" dirty="0">
                        <a:effectLst/>
                        <a:latin typeface="Times New Roman" panose="02020603050405020304" pitchFamily="18" charset="0"/>
                        <a:ea typeface="Times New Roman" panose="02020603050405020304" pitchFamily="18" charset="0"/>
                      </a:endParaRPr>
                    </a:p>
                  </a:txBody>
                  <a:tcPr marL="24306" marR="24306" marT="0" marB="0" anchor="b"/>
                </a:tc>
                <a:extLst>
                  <a:ext uri="{0D108BD9-81ED-4DB2-BD59-A6C34878D82A}">
                    <a16:rowId xmlns="" xmlns:a16="http://schemas.microsoft.com/office/drawing/2014/main" val="2479445565"/>
                  </a:ext>
                </a:extLst>
              </a:tr>
              <a:tr h="691295">
                <a:tc>
                  <a:txBody>
                    <a:bodyPr/>
                    <a:lstStyle/>
                    <a:p>
                      <a:pPr algn="ctr">
                        <a:spcAft>
                          <a:spcPts val="0"/>
                        </a:spcAft>
                      </a:pPr>
                      <a:r>
                        <a:rPr lang="tr-TR" sz="1400" dirty="0">
                          <a:solidFill>
                            <a:schemeClr val="bg1"/>
                          </a:solidFill>
                          <a:effectLst/>
                        </a:rPr>
                        <a:t>6</a:t>
                      </a:r>
                      <a:endParaRPr lang="tr-TR" sz="1400" dirty="0">
                        <a:solidFill>
                          <a:schemeClr val="bg1"/>
                        </a:solidFill>
                        <a:effectLst/>
                        <a:latin typeface="Times New Roman" panose="02020603050405020304" pitchFamily="18" charset="0"/>
                        <a:ea typeface="Times New Roman" panose="02020603050405020304" pitchFamily="18" charset="0"/>
                      </a:endParaRPr>
                    </a:p>
                  </a:txBody>
                  <a:tcPr marL="24306" marR="24306" marT="0" marB="0" anchor="b"/>
                </a:tc>
                <a:tc>
                  <a:txBody>
                    <a:bodyPr/>
                    <a:lstStyle/>
                    <a:p>
                      <a:pPr>
                        <a:spcAft>
                          <a:spcPts val="0"/>
                        </a:spcAft>
                      </a:pPr>
                      <a:r>
                        <a:rPr lang="tr-TR" sz="1800">
                          <a:effectLst/>
                        </a:rPr>
                        <a:t>PET ŞİŞE TOPLAMA APARATI</a:t>
                      </a:r>
                      <a:endParaRPr lang="tr-TR" sz="1600">
                        <a:effectLst/>
                        <a:latin typeface="Times New Roman" panose="02020603050405020304" pitchFamily="18" charset="0"/>
                        <a:ea typeface="Times New Roman" panose="02020603050405020304" pitchFamily="18" charset="0"/>
                      </a:endParaRPr>
                    </a:p>
                  </a:txBody>
                  <a:tcPr marL="24306" marR="24306" marT="0" marB="0" anchor="b"/>
                </a:tc>
                <a:tc>
                  <a:txBody>
                    <a:bodyPr/>
                    <a:lstStyle/>
                    <a:p>
                      <a:pPr>
                        <a:spcAft>
                          <a:spcPts val="0"/>
                        </a:spcAft>
                      </a:pPr>
                      <a:r>
                        <a:rPr lang="tr-TR" sz="1800">
                          <a:effectLst/>
                        </a:rPr>
                        <a:t>PATENT</a:t>
                      </a:r>
                      <a:endParaRPr lang="tr-TR" sz="1600">
                        <a:effectLst/>
                        <a:latin typeface="Times New Roman" panose="02020603050405020304" pitchFamily="18" charset="0"/>
                        <a:ea typeface="Times New Roman" panose="02020603050405020304" pitchFamily="18" charset="0"/>
                      </a:endParaRPr>
                    </a:p>
                  </a:txBody>
                  <a:tcPr marL="24306" marR="24306" marT="0" marB="0" anchor="b"/>
                </a:tc>
                <a:tc>
                  <a:txBody>
                    <a:bodyPr/>
                    <a:lstStyle/>
                    <a:p>
                      <a:pPr>
                        <a:spcAft>
                          <a:spcPts val="0"/>
                        </a:spcAft>
                      </a:pPr>
                      <a:r>
                        <a:rPr lang="tr-TR" sz="1800" dirty="0">
                          <a:effectLst/>
                        </a:rPr>
                        <a:t>REDDEDİLDİ.</a:t>
                      </a:r>
                      <a:endParaRPr lang="tr-TR" sz="1600" dirty="0">
                        <a:effectLst/>
                        <a:latin typeface="Times New Roman" panose="02020603050405020304" pitchFamily="18" charset="0"/>
                        <a:ea typeface="Times New Roman" panose="02020603050405020304" pitchFamily="18" charset="0"/>
                      </a:endParaRPr>
                    </a:p>
                  </a:txBody>
                  <a:tcPr marL="24306" marR="24306" marT="0" marB="0" anchor="b"/>
                </a:tc>
                <a:extLst>
                  <a:ext uri="{0D108BD9-81ED-4DB2-BD59-A6C34878D82A}">
                    <a16:rowId xmlns="" xmlns:a16="http://schemas.microsoft.com/office/drawing/2014/main" val="4215063321"/>
                  </a:ext>
                </a:extLst>
              </a:tr>
              <a:tr h="691295">
                <a:tc>
                  <a:txBody>
                    <a:bodyPr/>
                    <a:lstStyle/>
                    <a:p>
                      <a:pPr algn="ctr">
                        <a:spcAft>
                          <a:spcPts val="0"/>
                        </a:spcAft>
                      </a:pPr>
                      <a:r>
                        <a:rPr lang="tr-TR" sz="1400" dirty="0">
                          <a:solidFill>
                            <a:schemeClr val="bg1"/>
                          </a:solidFill>
                          <a:effectLst/>
                        </a:rPr>
                        <a:t>7</a:t>
                      </a:r>
                      <a:endParaRPr lang="tr-TR" sz="1400" dirty="0">
                        <a:solidFill>
                          <a:schemeClr val="bg1"/>
                        </a:solidFill>
                        <a:effectLst/>
                        <a:latin typeface="Times New Roman" panose="02020603050405020304" pitchFamily="18" charset="0"/>
                        <a:ea typeface="Times New Roman" panose="02020603050405020304" pitchFamily="18" charset="0"/>
                      </a:endParaRPr>
                    </a:p>
                  </a:txBody>
                  <a:tcPr marL="24306" marR="24306" marT="0" marB="0" anchor="b"/>
                </a:tc>
                <a:tc>
                  <a:txBody>
                    <a:bodyPr/>
                    <a:lstStyle/>
                    <a:p>
                      <a:pPr>
                        <a:spcAft>
                          <a:spcPts val="0"/>
                        </a:spcAft>
                      </a:pPr>
                      <a:r>
                        <a:rPr lang="tr-TR" sz="1800" dirty="0">
                          <a:effectLst/>
                        </a:rPr>
                        <a:t>GÖREN GÖZ</a:t>
                      </a:r>
                      <a:endParaRPr lang="tr-TR" sz="1600" dirty="0">
                        <a:effectLst/>
                        <a:latin typeface="Times New Roman" panose="02020603050405020304" pitchFamily="18" charset="0"/>
                        <a:ea typeface="Times New Roman" panose="02020603050405020304" pitchFamily="18" charset="0"/>
                      </a:endParaRPr>
                    </a:p>
                  </a:txBody>
                  <a:tcPr marL="24306" marR="24306" marT="0" marB="0" anchor="b"/>
                </a:tc>
                <a:tc>
                  <a:txBody>
                    <a:bodyPr/>
                    <a:lstStyle/>
                    <a:p>
                      <a:pPr>
                        <a:spcAft>
                          <a:spcPts val="0"/>
                        </a:spcAft>
                      </a:pPr>
                      <a:r>
                        <a:rPr lang="tr-TR" sz="1800">
                          <a:effectLst/>
                        </a:rPr>
                        <a:t>FAYDALI MODEL</a:t>
                      </a:r>
                      <a:endParaRPr lang="tr-TR" sz="1600">
                        <a:effectLst/>
                        <a:latin typeface="Times New Roman" panose="02020603050405020304" pitchFamily="18" charset="0"/>
                        <a:ea typeface="Times New Roman" panose="02020603050405020304" pitchFamily="18" charset="0"/>
                      </a:endParaRPr>
                    </a:p>
                  </a:txBody>
                  <a:tcPr marL="24306" marR="24306" marT="0" marB="0" anchor="b"/>
                </a:tc>
                <a:tc>
                  <a:txBody>
                    <a:bodyPr/>
                    <a:lstStyle/>
                    <a:p>
                      <a:pPr>
                        <a:spcAft>
                          <a:spcPts val="0"/>
                        </a:spcAft>
                      </a:pPr>
                      <a:r>
                        <a:rPr lang="tr-TR" sz="1800" dirty="0">
                          <a:effectLst/>
                        </a:rPr>
                        <a:t>REDDEDİLDİ.</a:t>
                      </a:r>
                      <a:endParaRPr lang="tr-TR" sz="1600" dirty="0">
                        <a:effectLst/>
                        <a:latin typeface="Times New Roman" panose="02020603050405020304" pitchFamily="18" charset="0"/>
                        <a:ea typeface="Times New Roman" panose="02020603050405020304" pitchFamily="18" charset="0"/>
                      </a:endParaRPr>
                    </a:p>
                  </a:txBody>
                  <a:tcPr marL="24306" marR="24306" marT="0" marB="0" anchor="b"/>
                </a:tc>
                <a:extLst>
                  <a:ext uri="{0D108BD9-81ED-4DB2-BD59-A6C34878D82A}">
                    <a16:rowId xmlns="" xmlns:a16="http://schemas.microsoft.com/office/drawing/2014/main" val="1719039261"/>
                  </a:ext>
                </a:extLst>
              </a:tr>
            </a:tbl>
          </a:graphicData>
        </a:graphic>
      </p:graphicFrame>
    </p:spTree>
    <p:extLst>
      <p:ext uri="{BB962C8B-B14F-4D97-AF65-F5344CB8AC3E}">
        <p14:creationId xmlns:p14="http://schemas.microsoft.com/office/powerpoint/2010/main" val="40387736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5">
            <a:extLst>
              <a:ext uri="{FF2B5EF4-FFF2-40B4-BE49-F238E27FC236}">
                <a16:creationId xmlns="" xmlns:a16="http://schemas.microsoft.com/office/drawing/2014/main" id="{EF84F58B-727D-4855-B242-5EA1AD94ADCB}"/>
              </a:ext>
            </a:extLst>
          </p:cNvPr>
          <p:cNvSpPr>
            <a:spLocks noChangeArrowheads="1"/>
          </p:cNvSpPr>
          <p:nvPr/>
        </p:nvSpPr>
        <p:spPr bwMode="auto">
          <a:xfrm>
            <a:off x="6096000" y="0"/>
            <a:ext cx="6096000" cy="43688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tr-TR" altLang="tr-TR"/>
          </a:p>
        </p:txBody>
      </p:sp>
      <p:sp>
        <p:nvSpPr>
          <p:cNvPr id="9" name="object 7">
            <a:extLst>
              <a:ext uri="{FF2B5EF4-FFF2-40B4-BE49-F238E27FC236}">
                <a16:creationId xmlns="" xmlns:a16="http://schemas.microsoft.com/office/drawing/2014/main" id="{13B18142-7FA3-4531-9A30-A04F34203C64}"/>
              </a:ext>
            </a:extLst>
          </p:cNvPr>
          <p:cNvSpPr>
            <a:spLocks noChangeArrowheads="1"/>
          </p:cNvSpPr>
          <p:nvPr/>
        </p:nvSpPr>
        <p:spPr bwMode="auto">
          <a:xfrm>
            <a:off x="0" y="0"/>
            <a:ext cx="5943600" cy="6858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tr-TR" altLang="tr-TR"/>
          </a:p>
        </p:txBody>
      </p:sp>
      <p:sp>
        <p:nvSpPr>
          <p:cNvPr id="10" name="object 6">
            <a:extLst>
              <a:ext uri="{FF2B5EF4-FFF2-40B4-BE49-F238E27FC236}">
                <a16:creationId xmlns="" xmlns:a16="http://schemas.microsoft.com/office/drawing/2014/main" id="{B276DAA7-E9C5-464F-AC9E-90255809A8C4}"/>
              </a:ext>
            </a:extLst>
          </p:cNvPr>
          <p:cNvSpPr>
            <a:spLocks noChangeArrowheads="1"/>
          </p:cNvSpPr>
          <p:nvPr/>
        </p:nvSpPr>
        <p:spPr bwMode="auto">
          <a:xfrm>
            <a:off x="6096000" y="4250266"/>
            <a:ext cx="6070600" cy="2607733"/>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tr-TR" altLang="tr-TR"/>
          </a:p>
        </p:txBody>
      </p:sp>
    </p:spTree>
    <p:extLst>
      <p:ext uri="{BB962C8B-B14F-4D97-AF65-F5344CB8AC3E}">
        <p14:creationId xmlns:p14="http://schemas.microsoft.com/office/powerpoint/2010/main" val="22142079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6A6A0F84-1A6E-468C-A5E9-08EF7C72D86C}"/>
              </a:ext>
            </a:extLst>
          </p:cNvPr>
          <p:cNvSpPr>
            <a:spLocks noChangeArrowheads="1"/>
          </p:cNvSpPr>
          <p:nvPr/>
        </p:nvSpPr>
        <p:spPr bwMode="auto">
          <a:xfrm>
            <a:off x="4152900" y="0"/>
            <a:ext cx="3992562" cy="68580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tr-TR" altLang="tr-TR"/>
          </a:p>
        </p:txBody>
      </p:sp>
      <p:sp>
        <p:nvSpPr>
          <p:cNvPr id="3" name="object 3">
            <a:extLst>
              <a:ext uri="{FF2B5EF4-FFF2-40B4-BE49-F238E27FC236}">
                <a16:creationId xmlns="" xmlns:a16="http://schemas.microsoft.com/office/drawing/2014/main" id="{8B4533FB-EDA5-457E-B79E-88497C6D0B3B}"/>
              </a:ext>
            </a:extLst>
          </p:cNvPr>
          <p:cNvSpPr>
            <a:spLocks noChangeArrowheads="1"/>
          </p:cNvSpPr>
          <p:nvPr/>
        </p:nvSpPr>
        <p:spPr bwMode="auto">
          <a:xfrm>
            <a:off x="8145462" y="0"/>
            <a:ext cx="4046539" cy="68580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tr-TR" altLang="tr-TR"/>
          </a:p>
        </p:txBody>
      </p:sp>
      <p:sp>
        <p:nvSpPr>
          <p:cNvPr id="4" name="object 4">
            <a:extLst>
              <a:ext uri="{FF2B5EF4-FFF2-40B4-BE49-F238E27FC236}">
                <a16:creationId xmlns="" xmlns:a16="http://schemas.microsoft.com/office/drawing/2014/main" id="{A64330C9-6A8E-4E8A-8182-392A797DBEA5}"/>
              </a:ext>
            </a:extLst>
          </p:cNvPr>
          <p:cNvSpPr>
            <a:spLocks noChangeArrowheads="1"/>
          </p:cNvSpPr>
          <p:nvPr/>
        </p:nvSpPr>
        <p:spPr bwMode="auto">
          <a:xfrm>
            <a:off x="0" y="0"/>
            <a:ext cx="4152900" cy="685800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tr-TR" altLang="tr-TR"/>
          </a:p>
        </p:txBody>
      </p:sp>
    </p:spTree>
    <p:extLst>
      <p:ext uri="{BB962C8B-B14F-4D97-AF65-F5344CB8AC3E}">
        <p14:creationId xmlns:p14="http://schemas.microsoft.com/office/powerpoint/2010/main" val="1267527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 xmlns:a16="http://schemas.microsoft.com/office/drawing/2014/main" id="{253CAC6C-75D8-4B0A-9366-4910A44575FE}"/>
              </a:ext>
            </a:extLst>
          </p:cNvPr>
          <p:cNvSpPr>
            <a:spLocks noChangeArrowheads="1"/>
          </p:cNvSpPr>
          <p:nvPr/>
        </p:nvSpPr>
        <p:spPr bwMode="auto">
          <a:xfrm>
            <a:off x="0" y="0"/>
            <a:ext cx="3987800" cy="3200400"/>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tr-TR" altLang="tr-TR"/>
          </a:p>
        </p:txBody>
      </p:sp>
      <p:sp>
        <p:nvSpPr>
          <p:cNvPr id="3" name="object 4">
            <a:extLst>
              <a:ext uri="{FF2B5EF4-FFF2-40B4-BE49-F238E27FC236}">
                <a16:creationId xmlns="" xmlns:a16="http://schemas.microsoft.com/office/drawing/2014/main" id="{9CBF9330-CAFE-4975-95C3-19765B2EFF64}"/>
              </a:ext>
            </a:extLst>
          </p:cNvPr>
          <p:cNvSpPr>
            <a:spLocks noChangeArrowheads="1"/>
          </p:cNvSpPr>
          <p:nvPr/>
        </p:nvSpPr>
        <p:spPr bwMode="auto">
          <a:xfrm>
            <a:off x="3987800" y="0"/>
            <a:ext cx="3987800" cy="320040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tr-TR" altLang="tr-TR"/>
          </a:p>
        </p:txBody>
      </p:sp>
      <p:sp>
        <p:nvSpPr>
          <p:cNvPr id="4" name="object 7">
            <a:extLst>
              <a:ext uri="{FF2B5EF4-FFF2-40B4-BE49-F238E27FC236}">
                <a16:creationId xmlns="" xmlns:a16="http://schemas.microsoft.com/office/drawing/2014/main" id="{39875BC0-9C6B-415A-99A1-C1471FCA0B50}"/>
              </a:ext>
            </a:extLst>
          </p:cNvPr>
          <p:cNvSpPr>
            <a:spLocks noChangeArrowheads="1"/>
          </p:cNvSpPr>
          <p:nvPr/>
        </p:nvSpPr>
        <p:spPr bwMode="auto">
          <a:xfrm>
            <a:off x="0" y="3200400"/>
            <a:ext cx="7404100" cy="2794534"/>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tr-TR" altLang="tr-TR"/>
          </a:p>
        </p:txBody>
      </p:sp>
      <p:sp>
        <p:nvSpPr>
          <p:cNvPr id="5" name="object 8">
            <a:extLst>
              <a:ext uri="{FF2B5EF4-FFF2-40B4-BE49-F238E27FC236}">
                <a16:creationId xmlns="" xmlns:a16="http://schemas.microsoft.com/office/drawing/2014/main" id="{8D980A1F-0E35-477D-B49D-D5839E8598A9}"/>
              </a:ext>
            </a:extLst>
          </p:cNvPr>
          <p:cNvSpPr>
            <a:spLocks noChangeArrowheads="1"/>
          </p:cNvSpPr>
          <p:nvPr/>
        </p:nvSpPr>
        <p:spPr bwMode="auto">
          <a:xfrm>
            <a:off x="-50800" y="5994934"/>
            <a:ext cx="7454900" cy="863066"/>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tr-TR" altLang="tr-TR"/>
          </a:p>
        </p:txBody>
      </p:sp>
      <p:sp>
        <p:nvSpPr>
          <p:cNvPr id="6" name="object 5">
            <a:extLst>
              <a:ext uri="{FF2B5EF4-FFF2-40B4-BE49-F238E27FC236}">
                <a16:creationId xmlns="" xmlns:a16="http://schemas.microsoft.com/office/drawing/2014/main" id="{A17062B5-72A7-4A66-BBCF-B7CE6B800406}"/>
              </a:ext>
            </a:extLst>
          </p:cNvPr>
          <p:cNvSpPr>
            <a:spLocks noChangeArrowheads="1"/>
          </p:cNvSpPr>
          <p:nvPr/>
        </p:nvSpPr>
        <p:spPr bwMode="auto">
          <a:xfrm>
            <a:off x="7404100" y="3200401"/>
            <a:ext cx="4787900" cy="3657600"/>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tr-TR" altLang="tr-TR"/>
          </a:p>
        </p:txBody>
      </p:sp>
      <p:sp>
        <p:nvSpPr>
          <p:cNvPr id="7" name="object 6">
            <a:extLst>
              <a:ext uri="{FF2B5EF4-FFF2-40B4-BE49-F238E27FC236}">
                <a16:creationId xmlns="" xmlns:a16="http://schemas.microsoft.com/office/drawing/2014/main" id="{8A07190A-29FC-40F6-9974-737F8A639A5E}"/>
              </a:ext>
            </a:extLst>
          </p:cNvPr>
          <p:cNvSpPr>
            <a:spLocks noChangeArrowheads="1"/>
          </p:cNvSpPr>
          <p:nvPr/>
        </p:nvSpPr>
        <p:spPr bwMode="auto">
          <a:xfrm>
            <a:off x="7975601" y="0"/>
            <a:ext cx="4216400" cy="3200400"/>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tr-TR" altLang="tr-TR"/>
          </a:p>
        </p:txBody>
      </p:sp>
    </p:spTree>
    <p:extLst>
      <p:ext uri="{BB962C8B-B14F-4D97-AF65-F5344CB8AC3E}">
        <p14:creationId xmlns:p14="http://schemas.microsoft.com/office/powerpoint/2010/main" val="39015311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15125" y="101599"/>
            <a:ext cx="8911687" cy="1761067"/>
          </a:xfrm>
        </p:spPr>
        <p:txBody>
          <a:bodyPr>
            <a:normAutofit/>
          </a:bodyPr>
          <a:lstStyle/>
          <a:p>
            <a:pPr algn="ctr"/>
            <a:r>
              <a:rPr lang="tr-TR" dirty="0" smtClean="0">
                <a:solidFill>
                  <a:srgbClr val="C00000"/>
                </a:solidFill>
              </a:rPr>
              <a:t>ÜRETİM ÜSSÜ</a:t>
            </a:r>
            <a:endParaRPr lang="tr-TR" dirty="0">
              <a:solidFill>
                <a:srgbClr val="C00000"/>
              </a:solidFill>
            </a:endParaRP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603" y="695325"/>
            <a:ext cx="12117397" cy="5756275"/>
          </a:xfrm>
        </p:spPr>
      </p:pic>
    </p:spTree>
    <p:extLst>
      <p:ext uri="{BB962C8B-B14F-4D97-AF65-F5344CB8AC3E}">
        <p14:creationId xmlns:p14="http://schemas.microsoft.com/office/powerpoint/2010/main" val="15845412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 xmlns:a16="http://schemas.microsoft.com/office/drawing/2014/main" id="{47CD4D28-0ECC-4988-ADDF-E0CA4A7E1FBB}"/>
              </a:ext>
            </a:extLst>
          </p:cNvPr>
          <p:cNvSpPr>
            <a:spLocks noChangeArrowheads="1"/>
          </p:cNvSpPr>
          <p:nvPr/>
        </p:nvSpPr>
        <p:spPr bwMode="auto">
          <a:xfrm>
            <a:off x="1600199" y="83811"/>
            <a:ext cx="9304868" cy="264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2700">
              <a:defRPr/>
            </a:pPr>
            <a:r>
              <a:rPr lang="tr-TR" sz="2400" b="1" spc="-5" dirty="0">
                <a:solidFill>
                  <a:srgbClr val="FF0000"/>
                </a:solidFill>
                <a:latin typeface="Times New Roman"/>
                <a:cs typeface="Times New Roman"/>
              </a:rPr>
              <a:t>M</a:t>
            </a:r>
            <a:r>
              <a:rPr lang="tr-TR" sz="2400" b="1" dirty="0">
                <a:solidFill>
                  <a:srgbClr val="FF0000"/>
                </a:solidFill>
                <a:latin typeface="Times New Roman"/>
                <a:cs typeface="Times New Roman"/>
              </a:rPr>
              <a:t>EHMET TU</a:t>
            </a:r>
            <a:r>
              <a:rPr lang="tr-TR" sz="2400" b="1" spc="-15" dirty="0">
                <a:solidFill>
                  <a:srgbClr val="FF0000"/>
                </a:solidFill>
                <a:latin typeface="Times New Roman"/>
                <a:cs typeface="Times New Roman"/>
              </a:rPr>
              <a:t>Z</a:t>
            </a:r>
            <a:r>
              <a:rPr lang="tr-TR" sz="2400" b="1" dirty="0">
                <a:solidFill>
                  <a:srgbClr val="FF0000"/>
                </a:solidFill>
                <a:latin typeface="Times New Roman"/>
                <a:cs typeface="Times New Roman"/>
              </a:rPr>
              <a:t>A</a:t>
            </a:r>
            <a:r>
              <a:rPr lang="tr-TR" sz="2400" b="1" spc="5" dirty="0">
                <a:solidFill>
                  <a:srgbClr val="FF0000"/>
                </a:solidFill>
                <a:latin typeface="Times New Roman"/>
                <a:cs typeface="Times New Roman"/>
              </a:rPr>
              <a:t> </a:t>
            </a:r>
            <a:r>
              <a:rPr lang="tr-TR" sz="2400" b="1" spc="-15" dirty="0">
                <a:solidFill>
                  <a:srgbClr val="FF0000"/>
                </a:solidFill>
                <a:latin typeface="Times New Roman"/>
                <a:cs typeface="Times New Roman"/>
              </a:rPr>
              <a:t>P</a:t>
            </a:r>
            <a:r>
              <a:rPr lang="tr-TR" sz="2400" b="1" spc="5" dirty="0">
                <a:solidFill>
                  <a:srgbClr val="FF0000"/>
                </a:solidFill>
                <a:latin typeface="Times New Roman"/>
                <a:cs typeface="Times New Roman"/>
              </a:rPr>
              <a:t>A</a:t>
            </a:r>
            <a:r>
              <a:rPr lang="tr-TR" sz="2400" b="1" dirty="0">
                <a:solidFill>
                  <a:srgbClr val="FF0000"/>
                </a:solidFill>
                <a:latin typeface="Times New Roman"/>
                <a:cs typeface="Times New Roman"/>
              </a:rPr>
              <a:t>K</a:t>
            </a:r>
            <a:r>
              <a:rPr lang="tr-TR" sz="2400" b="1" spc="-15" dirty="0">
                <a:solidFill>
                  <a:srgbClr val="FF0000"/>
                </a:solidFill>
                <a:latin typeface="Times New Roman"/>
                <a:cs typeface="Times New Roman"/>
              </a:rPr>
              <a:t>P</a:t>
            </a:r>
            <a:r>
              <a:rPr lang="tr-TR" sz="2400" b="1" dirty="0">
                <a:solidFill>
                  <a:srgbClr val="FF0000"/>
                </a:solidFill>
                <a:latin typeface="Times New Roman"/>
                <a:cs typeface="Times New Roman"/>
              </a:rPr>
              <a:t>EN </a:t>
            </a:r>
            <a:r>
              <a:rPr lang="tr-TR" sz="2400" b="1" spc="-10" dirty="0">
                <a:solidFill>
                  <a:srgbClr val="FF0000"/>
                </a:solidFill>
                <a:latin typeface="Times New Roman"/>
                <a:cs typeface="Times New Roman"/>
              </a:rPr>
              <a:t>M</a:t>
            </a:r>
            <a:r>
              <a:rPr lang="tr-TR" sz="2400" b="1" dirty="0">
                <a:solidFill>
                  <a:srgbClr val="FF0000"/>
                </a:solidFill>
                <a:latin typeface="Times New Roman"/>
                <a:cs typeface="Times New Roman"/>
              </a:rPr>
              <a:t>ESLE</a:t>
            </a:r>
            <a:r>
              <a:rPr lang="tr-TR" sz="2400" b="1" spc="-10" dirty="0">
                <a:solidFill>
                  <a:srgbClr val="FF0000"/>
                </a:solidFill>
                <a:latin typeface="Times New Roman"/>
                <a:cs typeface="Times New Roman"/>
              </a:rPr>
              <a:t>K</a:t>
            </a:r>
            <a:r>
              <a:rPr lang="tr-TR" sz="2400" b="1" dirty="0">
                <a:solidFill>
                  <a:srgbClr val="FF0000"/>
                </a:solidFill>
                <a:latin typeface="Times New Roman"/>
                <a:cs typeface="Times New Roman"/>
              </a:rPr>
              <a:t>İ TE</a:t>
            </a:r>
            <a:r>
              <a:rPr lang="tr-TR" sz="2400" b="1" spc="-10" dirty="0">
                <a:solidFill>
                  <a:srgbClr val="FF0000"/>
                </a:solidFill>
                <a:latin typeface="Times New Roman"/>
                <a:cs typeface="Times New Roman"/>
              </a:rPr>
              <a:t>K</a:t>
            </a:r>
            <a:r>
              <a:rPr lang="tr-TR" sz="2400" b="1" spc="5" dirty="0">
                <a:solidFill>
                  <a:srgbClr val="FF0000"/>
                </a:solidFill>
                <a:latin typeface="Times New Roman"/>
                <a:cs typeface="Times New Roman"/>
              </a:rPr>
              <a:t>N</a:t>
            </a:r>
            <a:r>
              <a:rPr lang="tr-TR" sz="2400" b="1" dirty="0">
                <a:solidFill>
                  <a:srgbClr val="FF0000"/>
                </a:solidFill>
                <a:latin typeface="Times New Roman"/>
                <a:cs typeface="Times New Roman"/>
              </a:rPr>
              <a:t>İK</a:t>
            </a:r>
            <a:r>
              <a:rPr lang="tr-TR" sz="2400" b="1" spc="-10" dirty="0">
                <a:solidFill>
                  <a:srgbClr val="FF0000"/>
                </a:solidFill>
                <a:latin typeface="Times New Roman"/>
                <a:cs typeface="Times New Roman"/>
              </a:rPr>
              <a:t> </a:t>
            </a:r>
            <a:r>
              <a:rPr lang="tr-TR" sz="2400" b="1" dirty="0">
                <a:solidFill>
                  <a:srgbClr val="FF0000"/>
                </a:solidFill>
                <a:latin typeface="Times New Roman"/>
                <a:cs typeface="Times New Roman"/>
              </a:rPr>
              <a:t>A</a:t>
            </a:r>
            <a:r>
              <a:rPr lang="tr-TR" sz="2400" b="1" spc="-5" dirty="0">
                <a:solidFill>
                  <a:srgbClr val="FF0000"/>
                </a:solidFill>
                <a:latin typeface="Times New Roman"/>
                <a:cs typeface="Times New Roman"/>
              </a:rPr>
              <a:t>N</a:t>
            </a:r>
            <a:r>
              <a:rPr lang="tr-TR" sz="2400" b="1" spc="5" dirty="0">
                <a:solidFill>
                  <a:srgbClr val="FF0000"/>
                </a:solidFill>
                <a:latin typeface="Times New Roman"/>
                <a:cs typeface="Times New Roman"/>
              </a:rPr>
              <a:t>A</a:t>
            </a:r>
            <a:r>
              <a:rPr lang="tr-TR" sz="2400" b="1" dirty="0">
                <a:solidFill>
                  <a:srgbClr val="FF0000"/>
                </a:solidFill>
                <a:latin typeface="Times New Roman"/>
                <a:cs typeface="Times New Roman"/>
              </a:rPr>
              <a:t>DOLU Lİ</a:t>
            </a:r>
            <a:r>
              <a:rPr lang="tr-TR" sz="2400" b="1" spc="5" dirty="0">
                <a:solidFill>
                  <a:srgbClr val="FF0000"/>
                </a:solidFill>
                <a:latin typeface="Times New Roman"/>
                <a:cs typeface="Times New Roman"/>
              </a:rPr>
              <a:t>S</a:t>
            </a:r>
            <a:r>
              <a:rPr lang="tr-TR" sz="2400" b="1" dirty="0">
                <a:solidFill>
                  <a:srgbClr val="FF0000"/>
                </a:solidFill>
                <a:latin typeface="Times New Roman"/>
                <a:cs typeface="Times New Roman"/>
              </a:rPr>
              <a:t>ESİ</a:t>
            </a:r>
            <a:endParaRPr lang="tr-TR" sz="2400" dirty="0">
              <a:latin typeface="Times New Roman"/>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2000" b="0" i="0" u="none" strike="noStrike" cap="none" normalizeH="0" baseline="0" dirty="0" smtClean="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smtClean="0">
                <a:ln>
                  <a:noFill/>
                </a:ln>
                <a:solidFill>
                  <a:srgbClr val="000000"/>
                </a:solidFill>
                <a:effectLst/>
                <a:latin typeface="Arial" panose="020B0604020202020204" pitchFamily="34" charset="0"/>
              </a:rPr>
              <a:t>1-Endüstriyel Otomasyon </a:t>
            </a:r>
            <a:r>
              <a:rPr lang="tr-TR" altLang="tr-TR" sz="2000" dirty="0" smtClean="0">
                <a:solidFill>
                  <a:srgbClr val="000000"/>
                </a:solidFill>
                <a:latin typeface="Arial" panose="020B0604020202020204" pitchFamily="34" charset="0"/>
              </a:rPr>
              <a:t>Teknolojileri</a:t>
            </a:r>
            <a:r>
              <a:rPr kumimoji="0" lang="tr-TR" altLang="tr-TR" sz="2000" b="0" i="0" u="none" strike="noStrike" cap="none" normalizeH="0" baseline="0" dirty="0" smtClean="0">
                <a:ln>
                  <a:noFill/>
                </a:ln>
                <a:solidFill>
                  <a:srgbClr val="000000"/>
                </a:solidFill>
                <a:effectLst/>
                <a:latin typeface="Arial" panose="020B0604020202020204" pitchFamily="34" charset="0"/>
              </a:rPr>
              <a:t>               120 öğrenci</a:t>
            </a:r>
            <a:endParaRPr kumimoji="0" lang="tr-TR" altLang="tr-TR"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smtClean="0">
                <a:ln>
                  <a:noFill/>
                </a:ln>
                <a:solidFill>
                  <a:srgbClr val="000000"/>
                </a:solidFill>
                <a:effectLst/>
                <a:latin typeface="Arial" panose="020B0604020202020204" pitchFamily="34" charset="0"/>
              </a:rPr>
              <a:t>2- </a:t>
            </a:r>
            <a:r>
              <a:rPr kumimoji="0" lang="tr-TR" altLang="tr-TR" sz="2000" b="0" i="0" u="none" strike="noStrike" cap="none" normalizeH="0" baseline="0" dirty="0">
                <a:ln>
                  <a:noFill/>
                </a:ln>
                <a:solidFill>
                  <a:srgbClr val="000000"/>
                </a:solidFill>
                <a:effectLst/>
                <a:latin typeface="Arial" panose="020B0604020202020204" pitchFamily="34" charset="0"/>
              </a:rPr>
              <a:t>Metal Teknolojileri                                           120 öğrenci</a:t>
            </a:r>
            <a:endParaRPr kumimoji="0" lang="tr-TR" altLang="tr-TR"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a:ln>
                  <a:noFill/>
                </a:ln>
                <a:solidFill>
                  <a:srgbClr val="000000"/>
                </a:solidFill>
                <a:effectLst/>
                <a:latin typeface="Arial" panose="020B0604020202020204" pitchFamily="34" charset="0"/>
              </a:rPr>
              <a:t>3- Makine Teknolojileri                                        120 öğrenci</a:t>
            </a:r>
            <a:endParaRPr kumimoji="0" lang="tr-TR" altLang="tr-TR" sz="2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tr-TR" altLang="tr-TR" sz="2000" dirty="0">
                <a:solidFill>
                  <a:srgbClr val="000000"/>
                </a:solidFill>
                <a:latin typeface="Arial" panose="020B0604020202020204" pitchFamily="34" charset="0"/>
              </a:rPr>
              <a:t>4-Mesleki Eğitim Merkezi Öğrenci Sayısı:          480 öğrenci   </a:t>
            </a:r>
            <a:endParaRPr lang="tr-TR" altLang="tr-TR" sz="2000" dirty="0" smtClean="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tr-TR" altLang="tr-TR" sz="2400" dirty="0" smtClean="0">
                <a:solidFill>
                  <a:srgbClr val="000000"/>
                </a:solidFill>
                <a:latin typeface="Arial" panose="020B0604020202020204" pitchFamily="34" charset="0"/>
              </a:rPr>
              <a:t>    </a:t>
            </a:r>
            <a:r>
              <a:rPr lang="tr-TR" altLang="tr-TR" sz="2400" dirty="0" smtClean="0">
                <a:solidFill>
                  <a:srgbClr val="FFFF00"/>
                </a:solidFill>
                <a:latin typeface="Arial" panose="020B0604020202020204" pitchFamily="34" charset="0"/>
              </a:rPr>
              <a:t>     </a:t>
            </a:r>
            <a:r>
              <a:rPr kumimoji="0" lang="tr-TR" altLang="tr-TR" sz="1600" b="1" i="0" u="none" strike="noStrike" cap="none" normalizeH="0" baseline="0" dirty="0" smtClean="0">
                <a:ln>
                  <a:noFill/>
                </a:ln>
                <a:effectLst/>
                <a:latin typeface="Arial" panose="020B0604020202020204" pitchFamily="34" charset="0"/>
              </a:rPr>
              <a:t>Toplam 960 öğrenci ve 46 öğretmen 7 idareci</a:t>
            </a:r>
            <a:endParaRPr kumimoji="0" lang="tr-TR" altLang="tr-TR" sz="1600" b="0" i="0" u="none" strike="noStrike" cap="none" normalizeH="0" baseline="0" dirty="0" smtClean="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2" name="Metin kutusu 1">
            <a:extLst>
              <a:ext uri="{FF2B5EF4-FFF2-40B4-BE49-F238E27FC236}">
                <a16:creationId xmlns="" xmlns:a16="http://schemas.microsoft.com/office/drawing/2014/main" id="{F9695171-6678-4049-9418-EB4F079A6278}"/>
              </a:ext>
            </a:extLst>
          </p:cNvPr>
          <p:cNvSpPr txBox="1"/>
          <p:nvPr/>
        </p:nvSpPr>
        <p:spPr>
          <a:xfrm rot="20929970">
            <a:off x="4840448" y="4697835"/>
            <a:ext cx="2382473" cy="369332"/>
          </a:xfrm>
          <a:prstGeom prst="rect">
            <a:avLst/>
          </a:prstGeom>
          <a:noFill/>
          <a:scene3d>
            <a:camera prst="isometricOffAxis2Top"/>
            <a:lightRig rig="threePt" dir="t"/>
          </a:scene3d>
        </p:spPr>
        <p:txBody>
          <a:bodyPr wrap="square" rtlCol="0">
            <a:spAutoFit/>
          </a:bodyPr>
          <a:lstStyle/>
          <a:p>
            <a:r>
              <a:rPr lang="tr-TR" dirty="0">
                <a:solidFill>
                  <a:schemeClr val="bg1"/>
                </a:solidFill>
              </a:rPr>
              <a:t>ANA BİNA- DERSLİKLER</a:t>
            </a:r>
          </a:p>
        </p:txBody>
      </p:sp>
      <p:sp>
        <p:nvSpPr>
          <p:cNvPr id="5" name="Metin kutusu 4">
            <a:extLst>
              <a:ext uri="{FF2B5EF4-FFF2-40B4-BE49-F238E27FC236}">
                <a16:creationId xmlns="" xmlns:a16="http://schemas.microsoft.com/office/drawing/2014/main" id="{328D9D7D-4CAA-435A-A287-644E83B4EB77}"/>
              </a:ext>
            </a:extLst>
          </p:cNvPr>
          <p:cNvSpPr txBox="1"/>
          <p:nvPr/>
        </p:nvSpPr>
        <p:spPr>
          <a:xfrm rot="20837243">
            <a:off x="6995369" y="4076221"/>
            <a:ext cx="2382473" cy="369332"/>
          </a:xfrm>
          <a:prstGeom prst="rect">
            <a:avLst/>
          </a:prstGeom>
          <a:noFill/>
          <a:scene3d>
            <a:camera prst="isometricOffAxis2Top"/>
            <a:lightRig rig="threePt" dir="t"/>
          </a:scene3d>
          <a:sp3d/>
        </p:spPr>
        <p:txBody>
          <a:bodyPr wrap="square" rtlCol="0">
            <a:spAutoFit/>
          </a:bodyPr>
          <a:lstStyle/>
          <a:p>
            <a:r>
              <a:rPr lang="tr-TR" dirty="0">
                <a:solidFill>
                  <a:schemeClr val="bg1"/>
                </a:solidFill>
              </a:rPr>
              <a:t>SOSYAL TESİS</a:t>
            </a:r>
          </a:p>
        </p:txBody>
      </p:sp>
      <p:sp>
        <p:nvSpPr>
          <p:cNvPr id="6" name="Metin kutusu 5">
            <a:extLst>
              <a:ext uri="{FF2B5EF4-FFF2-40B4-BE49-F238E27FC236}">
                <a16:creationId xmlns="" xmlns:a16="http://schemas.microsoft.com/office/drawing/2014/main" id="{27C3CDBA-03AC-4B56-9C3B-7A7ECCABD39A}"/>
              </a:ext>
            </a:extLst>
          </p:cNvPr>
          <p:cNvSpPr txBox="1"/>
          <p:nvPr/>
        </p:nvSpPr>
        <p:spPr>
          <a:xfrm rot="21112066">
            <a:off x="5543055" y="3641734"/>
            <a:ext cx="2382473" cy="338554"/>
          </a:xfrm>
          <a:prstGeom prst="rect">
            <a:avLst/>
          </a:prstGeom>
          <a:noFill/>
          <a:scene3d>
            <a:camera prst="isometricOffAxis2Top"/>
            <a:lightRig rig="threePt" dir="t"/>
          </a:scene3d>
        </p:spPr>
        <p:txBody>
          <a:bodyPr wrap="square" rtlCol="0">
            <a:spAutoFit/>
          </a:bodyPr>
          <a:lstStyle/>
          <a:p>
            <a:r>
              <a:rPr lang="tr-TR" sz="1600" dirty="0">
                <a:solidFill>
                  <a:schemeClr val="bg1"/>
                </a:solidFill>
              </a:rPr>
              <a:t>KAPALI SPOR SALONU</a:t>
            </a:r>
          </a:p>
        </p:txBody>
      </p:sp>
      <p:sp>
        <p:nvSpPr>
          <p:cNvPr id="7" name="Metin kutusu 6">
            <a:extLst>
              <a:ext uri="{FF2B5EF4-FFF2-40B4-BE49-F238E27FC236}">
                <a16:creationId xmlns="" xmlns:a16="http://schemas.microsoft.com/office/drawing/2014/main" id="{88DA0771-C47F-4CCE-93E1-0AA7BB04C16B}"/>
              </a:ext>
            </a:extLst>
          </p:cNvPr>
          <p:cNvSpPr txBox="1"/>
          <p:nvPr/>
        </p:nvSpPr>
        <p:spPr>
          <a:xfrm rot="20156102">
            <a:off x="2455404" y="3394106"/>
            <a:ext cx="1599276" cy="461665"/>
          </a:xfrm>
          <a:prstGeom prst="rect">
            <a:avLst/>
          </a:prstGeom>
          <a:noFill/>
          <a:scene3d>
            <a:camera prst="isometricOffAxis2Top"/>
            <a:lightRig rig="threePt" dir="t"/>
          </a:scene3d>
        </p:spPr>
        <p:txBody>
          <a:bodyPr wrap="square" rtlCol="0">
            <a:spAutoFit/>
          </a:bodyPr>
          <a:lstStyle/>
          <a:p>
            <a:r>
              <a:rPr lang="tr-TR" sz="2400" dirty="0">
                <a:solidFill>
                  <a:schemeClr val="bg1"/>
                </a:solidFill>
              </a:rPr>
              <a:t>ATÖLYELER</a:t>
            </a:r>
            <a:endParaRPr lang="tr-TR" dirty="0">
              <a:solidFill>
                <a:schemeClr val="bg1"/>
              </a:solidFill>
            </a:endParaRPr>
          </a:p>
        </p:txBody>
      </p:sp>
      <p:sp>
        <p:nvSpPr>
          <p:cNvPr id="8" name="Metin kutusu 7">
            <a:extLst>
              <a:ext uri="{FF2B5EF4-FFF2-40B4-BE49-F238E27FC236}">
                <a16:creationId xmlns="" xmlns:a16="http://schemas.microsoft.com/office/drawing/2014/main" id="{3E082F0C-2592-4E30-B463-C7278D6C28E2}"/>
              </a:ext>
            </a:extLst>
          </p:cNvPr>
          <p:cNvSpPr txBox="1"/>
          <p:nvPr/>
        </p:nvSpPr>
        <p:spPr>
          <a:xfrm rot="21112066">
            <a:off x="4838804" y="2885304"/>
            <a:ext cx="2382473" cy="338554"/>
          </a:xfrm>
          <a:prstGeom prst="rect">
            <a:avLst/>
          </a:prstGeom>
          <a:noFill/>
          <a:scene3d>
            <a:camera prst="isometricOffAxis2Top"/>
            <a:lightRig rig="threePt" dir="t"/>
          </a:scene3d>
        </p:spPr>
        <p:txBody>
          <a:bodyPr wrap="square" rtlCol="0">
            <a:spAutoFit/>
          </a:bodyPr>
          <a:lstStyle/>
          <a:p>
            <a:r>
              <a:rPr lang="tr-TR" sz="1600" dirty="0">
                <a:solidFill>
                  <a:schemeClr val="bg1"/>
                </a:solidFill>
              </a:rPr>
              <a:t>PANSİYON</a:t>
            </a:r>
          </a:p>
        </p:txBody>
      </p:sp>
      <p:sp>
        <p:nvSpPr>
          <p:cNvPr id="9" name="object 6"/>
          <p:cNvSpPr>
            <a:spLocks noChangeArrowheads="1"/>
          </p:cNvSpPr>
          <p:nvPr/>
        </p:nvSpPr>
        <p:spPr bwMode="auto">
          <a:xfrm>
            <a:off x="132819" y="2446867"/>
            <a:ext cx="6420379" cy="4411133"/>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endParaRPr lang="tr-TR" dirty="0"/>
          </a:p>
        </p:txBody>
      </p:sp>
      <p:sp>
        <p:nvSpPr>
          <p:cNvPr id="3" name="Dikdörtgen 2"/>
          <p:cNvSpPr/>
          <p:nvPr/>
        </p:nvSpPr>
        <p:spPr>
          <a:xfrm>
            <a:off x="6790266" y="2776492"/>
            <a:ext cx="5266267" cy="2764859"/>
          </a:xfrm>
          <a:prstGeom prst="rect">
            <a:avLst/>
          </a:prstGeom>
        </p:spPr>
        <p:txBody>
          <a:bodyPr wrap="square">
            <a:spAutoFit/>
          </a:bodyPr>
          <a:lstStyle/>
          <a:p>
            <a:pPr algn="just"/>
            <a:r>
              <a:rPr lang="tr-TR" dirty="0" smtClean="0">
                <a:latin typeface="Times New Roman" panose="02020603050405020304" pitchFamily="18" charset="0"/>
                <a:cs typeface="Times New Roman" panose="02020603050405020304" pitchFamily="18" charset="0"/>
              </a:rPr>
              <a:t>2012 yılında açılan okulumuz TC</a:t>
            </a:r>
            <a:r>
              <a:rPr lang="tr-TR" dirty="0">
                <a:latin typeface="Times New Roman" panose="02020603050405020304" pitchFamily="18" charset="0"/>
                <a:cs typeface="Times New Roman" panose="02020603050405020304" pitchFamily="18" charset="0"/>
              </a:rPr>
              <a:t>.  Milli  Eğitim  Bakanlığı  Konya Organize </a:t>
            </a:r>
            <a:r>
              <a:rPr lang="tr-TR" dirty="0" smtClean="0">
                <a:latin typeface="Times New Roman" panose="02020603050405020304" pitchFamily="18" charset="0"/>
                <a:cs typeface="Times New Roman" panose="02020603050405020304" pitchFamily="18" charset="0"/>
              </a:rPr>
              <a:t>Sanayi Bölge </a:t>
            </a:r>
            <a:r>
              <a:rPr lang="tr-TR" dirty="0">
                <a:latin typeface="Times New Roman" panose="02020603050405020304" pitchFamily="18" charset="0"/>
                <a:cs typeface="Times New Roman" panose="02020603050405020304" pitchFamily="18" charset="0"/>
              </a:rPr>
              <a:t>Müdürlüğü ile 02.05.2016 tarihinde </a:t>
            </a:r>
            <a:r>
              <a:rPr lang="tr-TR" dirty="0" smtClean="0">
                <a:latin typeface="Times New Roman" panose="02020603050405020304" pitchFamily="18" charset="0"/>
                <a:cs typeface="Times New Roman" panose="02020603050405020304" pitchFamily="18" charset="0"/>
              </a:rPr>
              <a:t>protokol imzalanmıştır</a:t>
            </a:r>
            <a:r>
              <a:rPr lang="tr-TR" dirty="0">
                <a:latin typeface="Times New Roman" panose="02020603050405020304" pitchFamily="18" charset="0"/>
                <a:cs typeface="Times New Roman" panose="02020603050405020304" pitchFamily="18" charset="0"/>
              </a:rPr>
              <a:t>. Okulumuz bu protokol </a:t>
            </a:r>
            <a:r>
              <a:rPr lang="tr-TR" dirty="0" smtClean="0">
                <a:latin typeface="Times New Roman" panose="02020603050405020304" pitchFamily="18" charset="0"/>
                <a:cs typeface="Times New Roman" panose="02020603050405020304" pitchFamily="18" charset="0"/>
              </a:rPr>
              <a:t>kapsamında 15.05.2017 </a:t>
            </a:r>
            <a:r>
              <a:rPr lang="tr-TR" dirty="0">
                <a:latin typeface="Times New Roman" panose="02020603050405020304" pitchFamily="18" charset="0"/>
                <a:cs typeface="Times New Roman" panose="02020603050405020304" pitchFamily="18" charset="0"/>
              </a:rPr>
              <a:t>tarihli onay ile </a:t>
            </a:r>
            <a:r>
              <a:rPr lang="tr-TR" dirty="0" smtClean="0">
                <a:latin typeface="Times New Roman" panose="02020603050405020304" pitchFamily="18" charset="0"/>
                <a:cs typeface="Times New Roman" panose="02020603050405020304" pitchFamily="18" charset="0"/>
              </a:rPr>
              <a:t>bakanlığımızca Özel Program </a:t>
            </a:r>
            <a:r>
              <a:rPr lang="tr-TR" dirty="0">
                <a:latin typeface="Times New Roman" panose="02020603050405020304" pitchFamily="18" charset="0"/>
                <a:cs typeface="Times New Roman" panose="02020603050405020304" pitchFamily="18" charset="0"/>
              </a:rPr>
              <a:t>Ve Proje Uygulayan </a:t>
            </a:r>
            <a:r>
              <a:rPr lang="tr-TR" dirty="0" smtClean="0">
                <a:latin typeface="Times New Roman" panose="02020603050405020304" pitchFamily="18" charset="0"/>
                <a:cs typeface="Times New Roman" panose="02020603050405020304" pitchFamily="18" charset="0"/>
              </a:rPr>
              <a:t>Eğitim  </a:t>
            </a:r>
            <a:r>
              <a:rPr lang="tr-TR" dirty="0">
                <a:latin typeface="Times New Roman" panose="02020603050405020304" pitchFamily="18" charset="0"/>
                <a:cs typeface="Times New Roman" panose="02020603050405020304" pitchFamily="18" charset="0"/>
              </a:rPr>
              <a:t>Kurumu </a:t>
            </a:r>
            <a:r>
              <a:rPr lang="tr-TR" dirty="0" smtClean="0">
                <a:latin typeface="Times New Roman" panose="02020603050405020304" pitchFamily="18" charset="0"/>
                <a:cs typeface="Times New Roman" panose="02020603050405020304" pitchFamily="18" charset="0"/>
              </a:rPr>
              <a:t>olarak </a:t>
            </a:r>
            <a:r>
              <a:rPr lang="tr-TR" dirty="0">
                <a:latin typeface="Times New Roman" panose="02020603050405020304" pitchFamily="18" charset="0"/>
                <a:cs typeface="Times New Roman" panose="02020603050405020304" pitchFamily="18" charset="0"/>
              </a:rPr>
              <a:t>belirlenmiştir</a:t>
            </a:r>
            <a:r>
              <a:rPr lang="tr-TR" dirty="0" smtClean="0">
                <a:latin typeface="Times New Roman" panose="02020603050405020304" pitchFamily="18" charset="0"/>
                <a:cs typeface="Times New Roman" panose="02020603050405020304" pitchFamily="18" charset="0"/>
              </a:rPr>
              <a:t>. Toplam 38.000 m2 </a:t>
            </a:r>
            <a:r>
              <a:rPr lang="tr-TR" dirty="0" err="1" smtClean="0">
                <a:latin typeface="Times New Roman" panose="02020603050405020304" pitchFamily="18" charset="0"/>
                <a:cs typeface="Times New Roman" panose="02020603050405020304" pitchFamily="18" charset="0"/>
              </a:rPr>
              <a:t>lik</a:t>
            </a:r>
            <a:r>
              <a:rPr lang="tr-TR" dirty="0" smtClean="0">
                <a:latin typeface="Times New Roman" panose="02020603050405020304" pitchFamily="18" charset="0"/>
                <a:cs typeface="Times New Roman" panose="02020603050405020304" pitchFamily="18" charset="0"/>
              </a:rPr>
              <a:t> alanda 1000 m2 4 adet </a:t>
            </a:r>
            <a:r>
              <a:rPr lang="tr-TR" dirty="0" err="1" smtClean="0">
                <a:latin typeface="Times New Roman" panose="02020603050405020304" pitchFamily="18" charset="0"/>
                <a:cs typeface="Times New Roman" panose="02020603050405020304" pitchFamily="18" charset="0"/>
              </a:rPr>
              <a:t>atelye</a:t>
            </a:r>
            <a:r>
              <a:rPr lang="tr-TR" dirty="0" smtClean="0">
                <a:latin typeface="Times New Roman" panose="02020603050405020304" pitchFamily="18" charset="0"/>
                <a:cs typeface="Times New Roman" panose="02020603050405020304" pitchFamily="18" charset="0"/>
              </a:rPr>
              <a:t> binası 20 derslikli ana bina sosyal tesis ve yurt binası bulunmaktadır.</a:t>
            </a:r>
            <a:endParaRPr lang="tr-TR" dirty="0">
              <a:latin typeface="Times New Roman" panose="02020603050405020304" pitchFamily="18" charset="0"/>
              <a:cs typeface="Times New Roman" panose="02020603050405020304" pitchFamily="18" charset="0"/>
            </a:endParaRPr>
          </a:p>
          <a:p>
            <a:pPr>
              <a:lnSpc>
                <a:spcPts val="1375"/>
              </a:lnSpc>
            </a:pPr>
            <a:endParaRPr lang="tr-TR" dirty="0">
              <a:latin typeface="Times New Roman" panose="02020603050405020304" pitchFamily="18" charset="0"/>
              <a:cs typeface="Times New Roman" panose="02020603050405020304" pitchFamily="18" charset="0"/>
            </a:endParaRPr>
          </a:p>
        </p:txBody>
      </p:sp>
      <p:sp>
        <p:nvSpPr>
          <p:cNvPr id="13" name="Dikdörtgen 12"/>
          <p:cNvSpPr/>
          <p:nvPr/>
        </p:nvSpPr>
        <p:spPr>
          <a:xfrm>
            <a:off x="2803696" y="4582068"/>
            <a:ext cx="1430200" cy="307777"/>
          </a:xfrm>
          <a:prstGeom prst="rect">
            <a:avLst/>
          </a:prstGeom>
        </p:spPr>
        <p:txBody>
          <a:bodyPr wrap="none">
            <a:spAutoFit/>
          </a:bodyPr>
          <a:lstStyle/>
          <a:p>
            <a:r>
              <a:rPr lang="tr-TR" sz="1400" dirty="0"/>
              <a:t>DERSLİK BİNASI</a:t>
            </a:r>
          </a:p>
        </p:txBody>
      </p:sp>
      <p:sp>
        <p:nvSpPr>
          <p:cNvPr id="14" name="Dikdörtgen 13"/>
          <p:cNvSpPr/>
          <p:nvPr/>
        </p:nvSpPr>
        <p:spPr>
          <a:xfrm>
            <a:off x="2839061" y="3413666"/>
            <a:ext cx="1411205" cy="307777"/>
          </a:xfrm>
          <a:prstGeom prst="rect">
            <a:avLst/>
          </a:prstGeom>
        </p:spPr>
        <p:txBody>
          <a:bodyPr wrap="square">
            <a:spAutoFit/>
          </a:bodyPr>
          <a:lstStyle/>
          <a:p>
            <a:r>
              <a:rPr lang="tr-TR" sz="1400" dirty="0">
                <a:latin typeface="Times New Roman" panose="02020603050405020304" pitchFamily="18" charset="0"/>
                <a:cs typeface="Times New Roman" panose="02020603050405020304" pitchFamily="18" charset="0"/>
              </a:rPr>
              <a:t>SPOR SALONU</a:t>
            </a:r>
            <a:endParaRPr lang="tr-TR" sz="1400" dirty="0"/>
          </a:p>
        </p:txBody>
      </p:sp>
      <p:sp>
        <p:nvSpPr>
          <p:cNvPr id="15" name="Dikdörtgen 14"/>
          <p:cNvSpPr/>
          <p:nvPr/>
        </p:nvSpPr>
        <p:spPr>
          <a:xfrm>
            <a:off x="907685" y="3378546"/>
            <a:ext cx="1180772" cy="471091"/>
          </a:xfrm>
          <a:prstGeom prst="rect">
            <a:avLst/>
          </a:prstGeom>
        </p:spPr>
        <p:txBody>
          <a:bodyPr wrap="none">
            <a:spAutoFit/>
          </a:bodyPr>
          <a:lstStyle/>
          <a:p>
            <a:pPr>
              <a:lnSpc>
                <a:spcPts val="3459"/>
              </a:lnSpc>
              <a:defRPr/>
            </a:pPr>
            <a:r>
              <a:rPr lang="tr-TR" sz="1400" dirty="0" smtClean="0">
                <a:latin typeface="Times New Roman" panose="02020603050405020304" pitchFamily="18" charset="0"/>
                <a:cs typeface="Times New Roman" panose="02020603050405020304" pitchFamily="18" charset="0"/>
              </a:rPr>
              <a:t>ATELYELER</a:t>
            </a:r>
            <a:endParaRPr lang="tr-TR" sz="1400" dirty="0">
              <a:latin typeface="Times New Roman" panose="02020603050405020304" pitchFamily="18" charset="0"/>
              <a:cs typeface="Times New Roman" panose="02020603050405020304" pitchFamily="18" charset="0"/>
            </a:endParaRPr>
          </a:p>
        </p:txBody>
      </p:sp>
      <p:sp>
        <p:nvSpPr>
          <p:cNvPr id="17" name="Dikdörtgen 16"/>
          <p:cNvSpPr/>
          <p:nvPr/>
        </p:nvSpPr>
        <p:spPr>
          <a:xfrm>
            <a:off x="3547535" y="3784947"/>
            <a:ext cx="1782224" cy="471091"/>
          </a:xfrm>
          <a:prstGeom prst="rect">
            <a:avLst/>
          </a:prstGeom>
        </p:spPr>
        <p:txBody>
          <a:bodyPr wrap="square">
            <a:spAutoFit/>
          </a:bodyPr>
          <a:lstStyle/>
          <a:p>
            <a:pPr>
              <a:lnSpc>
                <a:spcPts val="3459"/>
              </a:lnSpc>
              <a:defRPr/>
            </a:pPr>
            <a:r>
              <a:rPr lang="tr-TR" sz="1400" dirty="0">
                <a:latin typeface="Times New Roman" panose="02020603050405020304" pitchFamily="18" charset="0"/>
                <a:cs typeface="Times New Roman" panose="02020603050405020304" pitchFamily="18" charset="0"/>
              </a:rPr>
              <a:t>SOSYAL TESİS</a:t>
            </a:r>
          </a:p>
        </p:txBody>
      </p:sp>
      <p:sp>
        <p:nvSpPr>
          <p:cNvPr id="19" name="Dikdörtgen 18"/>
          <p:cNvSpPr/>
          <p:nvPr/>
        </p:nvSpPr>
        <p:spPr>
          <a:xfrm>
            <a:off x="2673803" y="2447214"/>
            <a:ext cx="1195463" cy="471091"/>
          </a:xfrm>
          <a:prstGeom prst="rect">
            <a:avLst/>
          </a:prstGeom>
        </p:spPr>
        <p:txBody>
          <a:bodyPr wrap="square">
            <a:spAutoFit/>
          </a:bodyPr>
          <a:lstStyle/>
          <a:p>
            <a:pPr>
              <a:lnSpc>
                <a:spcPts val="3459"/>
              </a:lnSpc>
              <a:defRPr/>
            </a:pPr>
            <a:r>
              <a:rPr lang="tr-TR" sz="1400" dirty="0">
                <a:latin typeface="Times New Roman" panose="02020603050405020304" pitchFamily="18" charset="0"/>
                <a:cs typeface="Times New Roman" panose="02020603050405020304" pitchFamily="18" charset="0"/>
              </a:rPr>
              <a:t>YURT</a:t>
            </a:r>
          </a:p>
        </p:txBody>
      </p:sp>
    </p:spTree>
    <p:extLst>
      <p:ext uri="{BB962C8B-B14F-4D97-AF65-F5344CB8AC3E}">
        <p14:creationId xmlns:p14="http://schemas.microsoft.com/office/powerpoint/2010/main" val="37386170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
            <a:extLst>
              <a:ext uri="{FF2B5EF4-FFF2-40B4-BE49-F238E27FC236}">
                <a16:creationId xmlns="" xmlns:a16="http://schemas.microsoft.com/office/drawing/2014/main" id="{F479B298-2EF4-4E2C-93A2-DEC99C3B6758}"/>
              </a:ext>
            </a:extLst>
          </p:cNvPr>
          <p:cNvSpPr txBox="1">
            <a:spLocks noChangeArrowheads="1"/>
          </p:cNvSpPr>
          <p:nvPr/>
        </p:nvSpPr>
        <p:spPr bwMode="auto">
          <a:xfrm>
            <a:off x="939800" y="1761066"/>
            <a:ext cx="9897534"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01600" indent="44767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algn="just">
              <a:defRPr/>
            </a:pPr>
            <a:r>
              <a:rPr lang="tr-TR" dirty="0" smtClean="0">
                <a:latin typeface="Times New Roman" panose="02020603050405020304" pitchFamily="18" charset="0"/>
                <a:cs typeface="Times New Roman" panose="02020603050405020304" pitchFamily="18" charset="0"/>
              </a:rPr>
              <a:t>    </a:t>
            </a:r>
            <a:r>
              <a:rPr lang="tr-TR" sz="2000" b="1" dirty="0">
                <a:solidFill>
                  <a:srgbClr val="C00000"/>
                </a:solidFill>
                <a:latin typeface="Times New Roman" panose="02020603050405020304" pitchFamily="18" charset="0"/>
                <a:cs typeface="Times New Roman" panose="02020603050405020304" pitchFamily="18" charset="0"/>
              </a:rPr>
              <a:t>Akademik Başarı:  </a:t>
            </a:r>
            <a:r>
              <a:rPr lang="tr-TR" dirty="0" smtClean="0">
                <a:latin typeface="Times New Roman" panose="02020603050405020304" pitchFamily="18" charset="0"/>
                <a:cs typeface="Times New Roman" panose="02020603050405020304" pitchFamily="18" charset="0"/>
              </a:rPr>
              <a:t>2022- </a:t>
            </a:r>
            <a:r>
              <a:rPr lang="tr-TR" dirty="0">
                <a:latin typeface="Times New Roman" panose="02020603050405020304" pitchFamily="18" charset="0"/>
                <a:cs typeface="Times New Roman" panose="02020603050405020304" pitchFamily="18" charset="0"/>
              </a:rPr>
              <a:t>LGS Yerleştirme sonuçlarına göre Türkiye genelinde ise sınavla öğrenci alan mesleki ve teknik  okulların  taban  puanları  esas  olmak  üzere  Endüstriyel  Otomasyon  ve  Metal  Teknolojileri Alanı uygulayan okullar içerisinde Türkiye’de 1.sırada, Makine Teknolojileri uygulanan okullar arasında ise ilk 5 okul içerisinde yer almıştır. </a:t>
            </a:r>
            <a:r>
              <a:rPr lang="tr-TR" dirty="0" smtClean="0">
                <a:latin typeface="Times New Roman" panose="02020603050405020304" pitchFamily="18" charset="0"/>
                <a:cs typeface="Times New Roman" panose="02020603050405020304" pitchFamily="18" charset="0"/>
              </a:rPr>
              <a:t>2022 Mezunlarımızdan 40 öğrencimiz yükseköğretim programlarına yerleşirken 41 öğrencimizi protokol kapsamında istihdamı sağlanmıştır.</a:t>
            </a:r>
            <a:endParaRPr lang="tr-TR" dirty="0">
              <a:latin typeface="Times New Roman" panose="02020603050405020304" pitchFamily="18" charset="0"/>
              <a:cs typeface="Times New Roman" panose="02020603050405020304" pitchFamily="18" charset="0"/>
            </a:endParaRPr>
          </a:p>
        </p:txBody>
      </p:sp>
      <p:sp>
        <p:nvSpPr>
          <p:cNvPr id="7" name="Dikdörtgen 6"/>
          <p:cNvSpPr/>
          <p:nvPr/>
        </p:nvSpPr>
        <p:spPr>
          <a:xfrm>
            <a:off x="1574802" y="393382"/>
            <a:ext cx="9203266" cy="1231106"/>
          </a:xfrm>
          <a:prstGeom prst="rect">
            <a:avLst/>
          </a:prstGeom>
        </p:spPr>
        <p:txBody>
          <a:bodyPr wrap="square">
            <a:spAutoFit/>
          </a:bodyPr>
          <a:lstStyle/>
          <a:p>
            <a:pPr algn="just"/>
            <a:r>
              <a:rPr lang="tr-TR" sz="2000" b="1" dirty="0">
                <a:solidFill>
                  <a:srgbClr val="C00000"/>
                </a:solidFill>
                <a:latin typeface="Times New Roman" panose="02020603050405020304" pitchFamily="18" charset="0"/>
                <a:cs typeface="Times New Roman" panose="02020603050405020304" pitchFamily="18" charset="0"/>
              </a:rPr>
              <a:t>Öğrencileri  Sunulan  Avantajlar : </a:t>
            </a:r>
            <a:r>
              <a:rPr lang="tr-TR" dirty="0">
                <a:latin typeface="Times New Roman" panose="02020603050405020304" pitchFamily="18" charset="0"/>
                <a:cs typeface="Times New Roman" panose="02020603050405020304" pitchFamily="18" charset="0"/>
              </a:rPr>
              <a:t>Protokol </a:t>
            </a:r>
            <a:r>
              <a:rPr lang="tr-TR" dirty="0" smtClean="0">
                <a:latin typeface="Times New Roman" panose="02020603050405020304" pitchFamily="18" charset="0"/>
                <a:cs typeface="Times New Roman" panose="02020603050405020304" pitchFamily="18" charset="0"/>
              </a:rPr>
              <a:t>kapsamında  </a:t>
            </a:r>
            <a:r>
              <a:rPr lang="tr-TR" dirty="0">
                <a:latin typeface="Times New Roman" panose="02020603050405020304" pitchFamily="18" charset="0"/>
                <a:cs typeface="Times New Roman" panose="02020603050405020304" pitchFamily="18" charset="0"/>
              </a:rPr>
              <a:t>tüm  öğrencilerimize  ücretsiz  şehir  içi </a:t>
            </a:r>
            <a:r>
              <a:rPr lang="tr-TR" dirty="0" smtClean="0">
                <a:latin typeface="Times New Roman" panose="02020603050405020304" pitchFamily="18" charset="0"/>
                <a:cs typeface="Times New Roman" panose="02020603050405020304" pitchFamily="18" charset="0"/>
              </a:rPr>
              <a:t>servis</a:t>
            </a:r>
            <a:r>
              <a:rPr lang="tr-TR" dirty="0">
                <a:latin typeface="Times New Roman" panose="02020603050405020304" pitchFamily="18" charset="0"/>
                <a:cs typeface="Times New Roman" panose="02020603050405020304" pitchFamily="18" charset="0"/>
              </a:rPr>
              <a:t>,  tüm  öğrencilerimize  ücretsiz  öğle   </a:t>
            </a:r>
            <a:r>
              <a:rPr lang="tr-TR" dirty="0" smtClean="0">
                <a:latin typeface="Times New Roman" panose="02020603050405020304" pitchFamily="18" charset="0"/>
                <a:cs typeface="Times New Roman" panose="02020603050405020304" pitchFamily="18" charset="0"/>
              </a:rPr>
              <a:t>yemeği Konya  </a:t>
            </a:r>
            <a:r>
              <a:rPr lang="tr-TR" dirty="0">
                <a:latin typeface="Times New Roman" panose="02020603050405020304" pitchFamily="18" charset="0"/>
                <a:cs typeface="Times New Roman" panose="02020603050405020304" pitchFamily="18" charset="0"/>
              </a:rPr>
              <a:t>Organize  Sanayi  Bölge  Müdürlüğü bütçesince </a:t>
            </a:r>
            <a:r>
              <a:rPr lang="tr-TR" dirty="0" smtClean="0">
                <a:latin typeface="Times New Roman" panose="02020603050405020304" pitchFamily="18" charset="0"/>
                <a:cs typeface="Times New Roman" panose="02020603050405020304" pitchFamily="18" charset="0"/>
              </a:rPr>
              <a:t>sağlanmaktadır. Her yıl 120 öğrencimize ise karşılıksız burs   sağlanmaktadır.      </a:t>
            </a:r>
            <a:endParaRPr lang="tr-TR" dirty="0">
              <a:latin typeface="Times New Roman" panose="02020603050405020304" pitchFamily="18" charset="0"/>
              <a:cs typeface="Times New Roman" panose="02020603050405020304" pitchFamily="18" charset="0"/>
            </a:endParaRPr>
          </a:p>
        </p:txBody>
      </p:sp>
      <p:sp>
        <p:nvSpPr>
          <p:cNvPr id="8" name="Dikdörtgen 7">
            <a:extLst>
              <a:ext uri="{FF2B5EF4-FFF2-40B4-BE49-F238E27FC236}">
                <a16:creationId xmlns="" xmlns:a16="http://schemas.microsoft.com/office/drawing/2014/main" id="{950A9A3E-BB9C-467A-8D59-C370D642BD09}"/>
              </a:ext>
            </a:extLst>
          </p:cNvPr>
          <p:cNvSpPr/>
          <p:nvPr/>
        </p:nvSpPr>
        <p:spPr>
          <a:xfrm>
            <a:off x="1363134" y="3894667"/>
            <a:ext cx="9491134" cy="2123658"/>
          </a:xfrm>
          <a:prstGeom prst="rect">
            <a:avLst/>
          </a:prstGeom>
        </p:spPr>
        <p:txBody>
          <a:bodyPr wrap="square">
            <a:spAutoFit/>
          </a:bodyPr>
          <a:lstStyle/>
          <a:p>
            <a:pPr>
              <a:spcBef>
                <a:spcPts val="1509"/>
              </a:spcBef>
              <a:defRPr/>
            </a:pPr>
            <a:r>
              <a:rPr lang="tr-TR" sz="2000" b="1" dirty="0">
                <a:solidFill>
                  <a:srgbClr val="C00000"/>
                </a:solidFill>
                <a:latin typeface="Times New Roman" panose="02020603050405020304" pitchFamily="18" charset="0"/>
                <a:cs typeface="Times New Roman" panose="02020603050405020304" pitchFamily="18" charset="0"/>
              </a:rPr>
              <a:t>Üniversite  İşbirliği: </a:t>
            </a:r>
            <a:r>
              <a:rPr lang="tr-TR" sz="2000" b="1" dirty="0" smtClean="0">
                <a:solidFill>
                  <a:srgbClr val="C00000"/>
                </a:solidFill>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Konya’mızda  bulunulan  2  teknik  üniversite (Konya  Teknik  Üniversitesi  ve Karatay  Ticaret  Odası  Üniversitesi)  ile  protokol  imzalanmıştır. Bu  kapsamda  üniversiteler  ile  ortak projeler yürütülmekte olup, ürün ve çıktılar için toplantılar düzenlenmektedir</a:t>
            </a:r>
            <a:r>
              <a:rPr lang="tr-TR" dirty="0" smtClean="0">
                <a:latin typeface="Times New Roman" panose="02020603050405020304" pitchFamily="18" charset="0"/>
                <a:cs typeface="Times New Roman" panose="02020603050405020304" pitchFamily="18" charset="0"/>
              </a:rPr>
              <a:t>.</a:t>
            </a:r>
          </a:p>
          <a:p>
            <a:pPr>
              <a:spcBef>
                <a:spcPts val="1509"/>
              </a:spcBef>
              <a:defRPr/>
            </a:pPr>
            <a:endParaRPr lang="tr-TR" dirty="0">
              <a:latin typeface="Times New Roman" panose="02020603050405020304" pitchFamily="18" charset="0"/>
              <a:cs typeface="Times New Roman" panose="02020603050405020304" pitchFamily="18" charset="0"/>
            </a:endParaRPr>
          </a:p>
          <a:p>
            <a:pPr>
              <a:spcBef>
                <a:spcPts val="943"/>
              </a:spcBef>
              <a:defRPr/>
            </a:pPr>
            <a:r>
              <a:rPr lang="tr-TR" sz="2000" b="1" dirty="0">
                <a:solidFill>
                  <a:srgbClr val="C00000"/>
                </a:solidFill>
                <a:latin typeface="Times New Roman" panose="02020603050405020304" pitchFamily="18" charset="0"/>
                <a:cs typeface="Times New Roman" panose="02020603050405020304" pitchFamily="18" charset="0"/>
              </a:rPr>
              <a:t>Sanayi  İşbirliği:  </a:t>
            </a:r>
            <a:r>
              <a:rPr lang="tr-TR" dirty="0">
                <a:latin typeface="Times New Roman" panose="02020603050405020304" pitchFamily="18" charset="0"/>
                <a:cs typeface="Times New Roman" panose="02020603050405020304" pitchFamily="18" charset="0"/>
              </a:rPr>
              <a:t>Organize  Sanayi  Bölgemizdeki  toplam  23  işletme  ile  iş  başı  eğitim  protokolü </a:t>
            </a:r>
            <a:r>
              <a:rPr lang="tr-TR" dirty="0" smtClean="0">
                <a:latin typeface="Times New Roman" panose="02020603050405020304" pitchFamily="18" charset="0"/>
                <a:cs typeface="Times New Roman" panose="02020603050405020304" pitchFamily="18" charset="0"/>
              </a:rPr>
              <a:t>imzalanmıştır.10. sınıf ve 11. sınıf iş başı eğitim programları düzenlenmektedir.</a:t>
            </a: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01963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 xmlns:a16="http://schemas.microsoft.com/office/drawing/2014/main" id="{CD2CE0BE-097A-479B-91DD-42C0EC4A15F3}"/>
              </a:ext>
            </a:extLst>
          </p:cNvPr>
          <p:cNvSpPr txBox="1">
            <a:spLocks noChangeArrowheads="1"/>
          </p:cNvSpPr>
          <p:nvPr/>
        </p:nvSpPr>
        <p:spPr bwMode="auto">
          <a:xfrm>
            <a:off x="550333" y="355600"/>
            <a:ext cx="11491384" cy="5280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52425">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ts val="126"/>
              </a:spcBef>
              <a:defRPr/>
            </a:pPr>
            <a:r>
              <a:rPr lang="tr-TR" sz="2800" b="1" dirty="0" smtClean="0">
                <a:latin typeface="Times New Roman" panose="02020603050405020304" pitchFamily="18" charset="0"/>
                <a:cs typeface="Times New Roman" panose="02020603050405020304" pitchFamily="18" charset="0"/>
              </a:rPr>
              <a:t>              </a:t>
            </a:r>
            <a:r>
              <a:rPr lang="tr-TR" sz="2800" b="1" dirty="0" smtClean="0">
                <a:solidFill>
                  <a:srgbClr val="C00000"/>
                </a:solidFill>
                <a:latin typeface="Times New Roman" panose="02020603050405020304" pitchFamily="18" charset="0"/>
                <a:cs typeface="Times New Roman" panose="02020603050405020304" pitchFamily="18" charset="0"/>
              </a:rPr>
              <a:t>AR-GE </a:t>
            </a:r>
            <a:r>
              <a:rPr lang="tr-TR" sz="2800" b="1" dirty="0">
                <a:solidFill>
                  <a:srgbClr val="C00000"/>
                </a:solidFill>
                <a:latin typeface="Times New Roman" panose="02020603050405020304" pitchFamily="18" charset="0"/>
                <a:cs typeface="Times New Roman" panose="02020603050405020304" pitchFamily="18" charset="0"/>
              </a:rPr>
              <a:t>VE ÜRETİME YÖNELİK YAPILAN ÇALIŞMALAR</a:t>
            </a:r>
            <a:endParaRPr lang="tr-TR" sz="2800" dirty="0">
              <a:solidFill>
                <a:srgbClr val="C00000"/>
              </a:solidFill>
              <a:latin typeface="Times New Roman" panose="02020603050405020304" pitchFamily="18" charset="0"/>
              <a:cs typeface="Times New Roman" panose="02020603050405020304" pitchFamily="18" charset="0"/>
            </a:endParaRPr>
          </a:p>
          <a:p>
            <a:pPr>
              <a:defRPr/>
            </a:pPr>
            <a:r>
              <a:rPr lang="tr-TR" sz="2300" b="1" dirty="0" smtClean="0">
                <a:solidFill>
                  <a:schemeClr val="bg2">
                    <a:lumMod val="10000"/>
                  </a:schemeClr>
                </a:solidFill>
                <a:latin typeface="Times New Roman" panose="02020603050405020304" pitchFamily="18" charset="0"/>
                <a:cs typeface="Times New Roman" panose="02020603050405020304" pitchFamily="18" charset="0"/>
              </a:rPr>
              <a:t>           Savunma </a:t>
            </a:r>
            <a:r>
              <a:rPr lang="tr-TR" sz="2300" b="1" dirty="0">
                <a:solidFill>
                  <a:schemeClr val="bg2">
                    <a:lumMod val="10000"/>
                  </a:schemeClr>
                </a:solidFill>
                <a:latin typeface="Times New Roman" panose="02020603050405020304" pitchFamily="18" charset="0"/>
                <a:cs typeface="Times New Roman" panose="02020603050405020304" pitchFamily="18" charset="0"/>
              </a:rPr>
              <a:t>Sanayi Kapsamında </a:t>
            </a:r>
            <a:r>
              <a:rPr lang="tr-TR" sz="2300" b="1" dirty="0" smtClean="0">
                <a:solidFill>
                  <a:schemeClr val="bg2">
                    <a:lumMod val="10000"/>
                  </a:schemeClr>
                </a:solidFill>
                <a:latin typeface="Times New Roman" panose="02020603050405020304" pitchFamily="18" charset="0"/>
                <a:cs typeface="Times New Roman" panose="02020603050405020304" pitchFamily="18" charset="0"/>
              </a:rPr>
              <a:t>Üretimler</a:t>
            </a:r>
            <a:r>
              <a:rPr lang="tr-TR" sz="2300" dirty="0" smtClean="0">
                <a:solidFill>
                  <a:schemeClr val="bg2">
                    <a:lumMod val="10000"/>
                  </a:schemeClr>
                </a:solidFill>
                <a:latin typeface="Times New Roman" panose="02020603050405020304" pitchFamily="18" charset="0"/>
                <a:cs typeface="Times New Roman" panose="02020603050405020304" pitchFamily="18" charset="0"/>
              </a:rPr>
              <a:t>:</a:t>
            </a:r>
            <a:endParaRPr lang="tr-TR" sz="2300" dirty="0">
              <a:solidFill>
                <a:schemeClr val="bg2">
                  <a:lumMod val="10000"/>
                </a:schemeClr>
              </a:solidFill>
              <a:latin typeface="Times New Roman" panose="02020603050405020304" pitchFamily="18" charset="0"/>
              <a:cs typeface="Times New Roman" panose="02020603050405020304" pitchFamily="18" charset="0"/>
            </a:endParaRPr>
          </a:p>
          <a:p>
            <a:pPr eaLnBrk="1" hangingPunct="1">
              <a:defRPr/>
            </a:pPr>
            <a:endParaRPr lang="tr-TR" sz="2300" b="1" dirty="0" smtClean="0">
              <a:solidFill>
                <a:srgbClr val="7030A0"/>
              </a:solidFill>
              <a:latin typeface="Times New Roman" panose="02020603050405020304" pitchFamily="18" charset="0"/>
              <a:cs typeface="Times New Roman" panose="02020603050405020304" pitchFamily="18" charset="0"/>
            </a:endParaRPr>
          </a:p>
          <a:p>
            <a:pPr>
              <a:lnSpc>
                <a:spcPct val="150000"/>
              </a:lnSpc>
              <a:defRPr/>
            </a:pPr>
            <a:r>
              <a:rPr lang="tr-TR" sz="2000" dirty="0" smtClean="0">
                <a:latin typeface="Times New Roman" panose="02020603050405020304" pitchFamily="18" charset="0"/>
                <a:cs typeface="Times New Roman" panose="02020603050405020304" pitchFamily="18" charset="0"/>
              </a:rPr>
              <a:t>Makine  </a:t>
            </a:r>
            <a:r>
              <a:rPr lang="tr-TR" sz="2000" dirty="0">
                <a:latin typeface="Times New Roman" panose="02020603050405020304" pitchFamily="18" charset="0"/>
                <a:cs typeface="Times New Roman" panose="02020603050405020304" pitchFamily="18" charset="0"/>
              </a:rPr>
              <a:t>Teknolojileri  Alanı  Savunma  Mekanik  Sistemleri  Dalı  öğrenci  ve  </a:t>
            </a:r>
            <a:r>
              <a:rPr lang="tr-TR" sz="2000" dirty="0" smtClean="0">
                <a:latin typeface="Times New Roman" panose="02020603050405020304" pitchFamily="18" charset="0"/>
                <a:cs typeface="Times New Roman" panose="02020603050405020304" pitchFamily="18" charset="0"/>
              </a:rPr>
              <a:t>öğretmenleri Döner Sermaye çalışmaları kapsamında Savunma Sanayi Tedarikçileri olan  </a:t>
            </a:r>
            <a:r>
              <a:rPr lang="tr-TR" sz="2000" dirty="0">
                <a:latin typeface="Times New Roman" panose="02020603050405020304" pitchFamily="18" charset="0"/>
                <a:cs typeface="Times New Roman" panose="02020603050405020304" pitchFamily="18" charset="0"/>
              </a:rPr>
              <a:t>ALT YÜKLENİCİ  </a:t>
            </a:r>
            <a:r>
              <a:rPr lang="tr-TR" sz="2000" dirty="0" smtClean="0">
                <a:latin typeface="Times New Roman" panose="02020603050405020304" pitchFamily="18" charset="0"/>
                <a:cs typeface="Times New Roman" panose="02020603050405020304" pitchFamily="18" charset="0"/>
              </a:rPr>
              <a:t>firmalar  </a:t>
            </a:r>
            <a:r>
              <a:rPr lang="tr-TR" sz="2000" dirty="0">
                <a:latin typeface="Times New Roman" panose="02020603050405020304" pitchFamily="18" charset="0"/>
                <a:cs typeface="Times New Roman" panose="02020603050405020304" pitchFamily="18" charset="0"/>
              </a:rPr>
              <a:t>ile  özel  protokol  sözleşmesi  ile  bazı  insansız  hava  araçlarının  (İHA</a:t>
            </a:r>
            <a:r>
              <a:rPr lang="tr-TR" sz="2000" dirty="0" smtClean="0">
                <a:latin typeface="Times New Roman" panose="02020603050405020304" pitchFamily="18" charset="0"/>
                <a:cs typeface="Times New Roman" panose="02020603050405020304" pitchFamily="18" charset="0"/>
              </a:rPr>
              <a:t>) mekanik parçalarını,  paraşüt bırakma  sistemlerini   </a:t>
            </a:r>
            <a:r>
              <a:rPr lang="tr-TR" sz="2000" dirty="0">
                <a:latin typeface="Times New Roman" panose="02020603050405020304" pitchFamily="18" charset="0"/>
                <a:cs typeface="Times New Roman" panose="02020603050405020304" pitchFamily="18" charset="0"/>
              </a:rPr>
              <a:t>ve   </a:t>
            </a:r>
            <a:r>
              <a:rPr lang="tr-TR" sz="2000" dirty="0" smtClean="0">
                <a:latin typeface="Times New Roman" panose="02020603050405020304" pitchFamily="18" charset="0"/>
                <a:cs typeface="Times New Roman" panose="02020603050405020304" pitchFamily="18" charset="0"/>
              </a:rPr>
              <a:t>kale kolların   </a:t>
            </a:r>
            <a:r>
              <a:rPr lang="tr-TR" sz="2000" dirty="0">
                <a:latin typeface="Times New Roman" panose="02020603050405020304" pitchFamily="18" charset="0"/>
                <a:cs typeface="Times New Roman" panose="02020603050405020304" pitchFamily="18" charset="0"/>
              </a:rPr>
              <a:t>görüntüleme   sistemlerinin   mekanik   parçalarını   üretmektedir.   Üretim kalemlerimizi  üç  grupta  toplayabiliriz.  İHA '</a:t>
            </a:r>
            <a:r>
              <a:rPr lang="tr-TR" sz="2000" dirty="0" err="1">
                <a:latin typeface="Times New Roman" panose="02020603050405020304" pitchFamily="18" charset="0"/>
                <a:cs typeface="Times New Roman" panose="02020603050405020304" pitchFamily="18" charset="0"/>
              </a:rPr>
              <a:t>ların</a:t>
            </a:r>
            <a:r>
              <a:rPr lang="tr-TR" sz="2000" dirty="0">
                <a:latin typeface="Times New Roman" panose="02020603050405020304" pitchFamily="18" charset="0"/>
                <a:cs typeface="Times New Roman" panose="02020603050405020304" pitchFamily="18" charset="0"/>
              </a:rPr>
              <a:t>  iç  mekanik  aksamlarını,  İHA ‘</a:t>
            </a:r>
            <a:r>
              <a:rPr lang="tr-TR" sz="2000" dirty="0" err="1">
                <a:latin typeface="Times New Roman" panose="02020603050405020304" pitchFamily="18" charset="0"/>
                <a:cs typeface="Times New Roman" panose="02020603050405020304" pitchFamily="18" charset="0"/>
              </a:rPr>
              <a:t>lar</a:t>
            </a:r>
            <a:r>
              <a:rPr lang="tr-TR" sz="2000" dirty="0">
                <a:latin typeface="Times New Roman" panose="02020603050405020304" pitchFamily="18" charset="0"/>
                <a:cs typeface="Times New Roman" panose="02020603050405020304" pitchFamily="18" charset="0"/>
              </a:rPr>
              <a:t>  için  kullanılan paraşüt bırakma ve fırlatma sistemlerinin mekanik aksamlarını, bir de </a:t>
            </a:r>
            <a:r>
              <a:rPr lang="tr-TR" sz="2000" dirty="0" smtClean="0">
                <a:latin typeface="Times New Roman" panose="02020603050405020304" pitchFamily="18" charset="0"/>
                <a:cs typeface="Times New Roman" panose="02020603050405020304" pitchFamily="18" charset="0"/>
              </a:rPr>
              <a:t>kale kolların </a:t>
            </a:r>
            <a:r>
              <a:rPr lang="tr-TR" sz="2000" dirty="0">
                <a:latin typeface="Times New Roman" panose="02020603050405020304" pitchFamily="18" charset="0"/>
                <a:cs typeface="Times New Roman" panose="02020603050405020304" pitchFamily="18" charset="0"/>
              </a:rPr>
              <a:t>uzaktan algılama ve görüntüleme sistemlerinin </a:t>
            </a:r>
            <a:r>
              <a:rPr lang="tr-TR" sz="2000" dirty="0" smtClean="0">
                <a:latin typeface="Times New Roman" panose="02020603050405020304" pitchFamily="18" charset="0"/>
                <a:cs typeface="Times New Roman" panose="02020603050405020304" pitchFamily="18" charset="0"/>
              </a:rPr>
              <a:t>mekanik parçalarını </a:t>
            </a:r>
            <a:r>
              <a:rPr lang="tr-TR" sz="2000" dirty="0">
                <a:latin typeface="Times New Roman" panose="02020603050405020304" pitchFamily="18" charset="0"/>
                <a:cs typeface="Times New Roman" panose="02020603050405020304" pitchFamily="18" charset="0"/>
              </a:rPr>
              <a:t>üretiyoruz</a:t>
            </a:r>
            <a:r>
              <a:rPr lang="tr-TR" sz="2000" dirty="0" smtClean="0">
                <a:latin typeface="Times New Roman" panose="02020603050405020304" pitchFamily="18" charset="0"/>
                <a:cs typeface="Times New Roman" panose="02020603050405020304" pitchFamily="18" charset="0"/>
              </a:rPr>
              <a:t>.</a:t>
            </a:r>
            <a:r>
              <a:rPr lang="tr-TR" sz="2000" b="1" dirty="0">
                <a:solidFill>
                  <a:srgbClr val="FF0000"/>
                </a:solidFill>
                <a:latin typeface="Times New Roman" panose="02020603050405020304" pitchFamily="18" charset="0"/>
                <a:cs typeface="Times New Roman" panose="02020603050405020304" pitchFamily="18" charset="0"/>
              </a:rPr>
              <a:t> </a:t>
            </a:r>
            <a:endParaRPr lang="tr-TR" sz="2000" b="1" dirty="0" smtClean="0">
              <a:solidFill>
                <a:srgbClr val="FF0000"/>
              </a:solidFill>
              <a:latin typeface="Times New Roman" panose="02020603050405020304" pitchFamily="18" charset="0"/>
              <a:cs typeface="Times New Roman" panose="02020603050405020304" pitchFamily="18" charset="0"/>
            </a:endParaRPr>
          </a:p>
          <a:p>
            <a:pPr algn="just" eaLnBrk="1" hangingPunct="1">
              <a:lnSpc>
                <a:spcPct val="150000"/>
              </a:lnSpc>
              <a:defRPr/>
            </a:pPr>
            <a:endParaRPr lang="tr-TR" sz="2000" dirty="0">
              <a:latin typeface="Times New Roman" panose="02020603050405020304" pitchFamily="18" charset="0"/>
              <a:cs typeface="Times New Roman" panose="02020603050405020304" pitchFamily="18" charset="0"/>
            </a:endParaRPr>
          </a:p>
          <a:p>
            <a:pPr algn="just" eaLnBrk="1" hangingPunct="1">
              <a:lnSpc>
                <a:spcPts val="3459"/>
              </a:lnSpc>
              <a:defRPr/>
            </a:pPr>
            <a:endParaRPr lang="tr-TR" sz="2000" dirty="0">
              <a:latin typeface="Times New Roman" panose="02020603050405020304" pitchFamily="18" charset="0"/>
              <a:cs typeface="Times New Roman" panose="02020603050405020304" pitchFamily="18" charset="0"/>
            </a:endParaRPr>
          </a:p>
        </p:txBody>
      </p:sp>
      <p:sp>
        <p:nvSpPr>
          <p:cNvPr id="5" name="object 4"/>
          <p:cNvSpPr>
            <a:spLocks noChangeArrowheads="1"/>
          </p:cNvSpPr>
          <p:nvPr/>
        </p:nvSpPr>
        <p:spPr bwMode="auto">
          <a:xfrm>
            <a:off x="6341806" y="4505632"/>
            <a:ext cx="5289755" cy="2352368"/>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tr-TR"/>
          </a:p>
        </p:txBody>
      </p:sp>
      <p:pic>
        <p:nvPicPr>
          <p:cNvPr id="7" name="7 Resim" descr="5acb9f0e61361f12bc4d6fc5.jpg"/>
          <p:cNvPicPr/>
          <p:nvPr/>
        </p:nvPicPr>
        <p:blipFill>
          <a:blip r:embed="rId3"/>
          <a:stretch>
            <a:fillRect/>
          </a:stretch>
        </p:blipFill>
        <p:spPr>
          <a:xfrm>
            <a:off x="1336142" y="4643805"/>
            <a:ext cx="4415729" cy="2214195"/>
          </a:xfrm>
          <a:prstGeom prst="rect">
            <a:avLst/>
          </a:prstGeom>
        </p:spPr>
      </p:pic>
    </p:spTree>
    <p:extLst>
      <p:ext uri="{BB962C8B-B14F-4D97-AF65-F5344CB8AC3E}">
        <p14:creationId xmlns:p14="http://schemas.microsoft.com/office/powerpoint/2010/main" val="981328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6">
            <a:extLst>
              <a:ext uri="{FF2B5EF4-FFF2-40B4-BE49-F238E27FC236}">
                <a16:creationId xmlns="" xmlns:a16="http://schemas.microsoft.com/office/drawing/2014/main" id="{A16758ED-C58F-4D18-B093-4752E1010714}"/>
              </a:ext>
            </a:extLst>
          </p:cNvPr>
          <p:cNvSpPr>
            <a:spLocks noChangeArrowheads="1"/>
          </p:cNvSpPr>
          <p:nvPr/>
        </p:nvSpPr>
        <p:spPr bwMode="auto">
          <a:xfrm>
            <a:off x="6213986" y="0"/>
            <a:ext cx="6164281" cy="3982065"/>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tr-TR" altLang="tr-T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813" y="1"/>
            <a:ext cx="6030733" cy="4011560"/>
          </a:xfrm>
          <a:prstGeom prst="rect">
            <a:avLst/>
          </a:prstGeom>
        </p:spPr>
      </p:pic>
      <p:sp>
        <p:nvSpPr>
          <p:cNvPr id="7" name="Metin kutusu 6"/>
          <p:cNvSpPr txBox="1"/>
          <p:nvPr/>
        </p:nvSpPr>
        <p:spPr>
          <a:xfrm>
            <a:off x="8268930" y="3057832"/>
            <a:ext cx="2163096" cy="369332"/>
          </a:xfrm>
          <a:prstGeom prst="rect">
            <a:avLst/>
          </a:prstGeom>
          <a:noFill/>
        </p:spPr>
        <p:txBody>
          <a:bodyPr wrap="square" rtlCol="0">
            <a:spAutoFit/>
          </a:bodyPr>
          <a:lstStyle/>
          <a:p>
            <a:r>
              <a:rPr lang="tr-TR" dirty="0" smtClean="0">
                <a:solidFill>
                  <a:srgbClr val="FF0000"/>
                </a:solidFill>
              </a:rPr>
              <a:t>İHA Parçaları</a:t>
            </a:r>
            <a:endParaRPr lang="tr-TR" dirty="0">
              <a:solidFill>
                <a:srgbClr val="FF0000"/>
              </a:solidFill>
            </a:endParaRPr>
          </a:p>
        </p:txBody>
      </p:sp>
      <p:sp>
        <p:nvSpPr>
          <p:cNvPr id="8" name="object 5"/>
          <p:cNvSpPr>
            <a:spLocks noChangeArrowheads="1"/>
          </p:cNvSpPr>
          <p:nvPr/>
        </p:nvSpPr>
        <p:spPr bwMode="auto">
          <a:xfrm>
            <a:off x="956392" y="4274984"/>
            <a:ext cx="3930240" cy="2312629"/>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tr-TR"/>
          </a:p>
        </p:txBody>
      </p:sp>
      <p:sp>
        <p:nvSpPr>
          <p:cNvPr id="9" name="Dikdörtgen 8"/>
          <p:cNvSpPr/>
          <p:nvPr/>
        </p:nvSpPr>
        <p:spPr>
          <a:xfrm>
            <a:off x="5624052" y="4540947"/>
            <a:ext cx="6096000" cy="1787669"/>
          </a:xfrm>
          <a:prstGeom prst="rect">
            <a:avLst/>
          </a:prstGeom>
        </p:spPr>
        <p:txBody>
          <a:bodyPr>
            <a:spAutoFit/>
          </a:bodyPr>
          <a:lstStyle/>
          <a:p>
            <a:pPr>
              <a:lnSpc>
                <a:spcPct val="103000"/>
              </a:lnSpc>
            </a:pPr>
            <a:r>
              <a:rPr lang="tr-TR" b="1" dirty="0" err="1">
                <a:latin typeface="Times New Roman" panose="02020603050405020304" pitchFamily="18" charset="0"/>
                <a:cs typeface="Times New Roman" panose="02020603050405020304" pitchFamily="18" charset="0"/>
              </a:rPr>
              <a:t>Pnömatik</a:t>
            </a:r>
            <a:r>
              <a:rPr lang="tr-TR" b="1" dirty="0">
                <a:latin typeface="Times New Roman" panose="02020603050405020304" pitchFamily="18" charset="0"/>
                <a:cs typeface="Times New Roman" panose="02020603050405020304" pitchFamily="18" charset="0"/>
              </a:rPr>
              <a:t> Kalkış Rampası</a:t>
            </a:r>
            <a:r>
              <a:rPr lang="tr-TR" dirty="0" smtClean="0">
                <a:latin typeface="Times New Roman" panose="02020603050405020304" pitchFamily="18" charset="0"/>
                <a:cs typeface="Times New Roman" panose="02020603050405020304" pitchFamily="18" charset="0"/>
              </a:rPr>
              <a:t>: Belirli </a:t>
            </a:r>
            <a:r>
              <a:rPr lang="tr-TR" dirty="0">
                <a:latin typeface="Times New Roman" panose="02020603050405020304" pitchFamily="18" charset="0"/>
                <a:cs typeface="Times New Roman" panose="02020603050405020304" pitchFamily="18" charset="0"/>
              </a:rPr>
              <a:t>uçuş ağırlığına sahip </a:t>
            </a:r>
            <a:r>
              <a:rPr lang="tr-TR" dirty="0" err="1">
                <a:latin typeface="Times New Roman" panose="02020603050405020304" pitchFamily="18" charset="0"/>
                <a:cs typeface="Times New Roman" panose="02020603050405020304" pitchFamily="18" charset="0"/>
              </a:rPr>
              <a:t>ihaların</a:t>
            </a:r>
            <a:r>
              <a:rPr lang="tr-TR" dirty="0">
                <a:latin typeface="Times New Roman" panose="02020603050405020304" pitchFamily="18" charset="0"/>
                <a:cs typeface="Times New Roman" panose="02020603050405020304" pitchFamily="18" charset="0"/>
              </a:rPr>
              <a:t> herhangi bir piste gerek kalmadan kalkmasını sağlayan bir sistemdir. Sistem 12 V. Akü ile çalışır ve 10 dk. </a:t>
            </a:r>
            <a:r>
              <a:rPr lang="tr-TR" dirty="0" smtClean="0">
                <a:latin typeface="Times New Roman" panose="02020603050405020304" pitchFamily="18" charset="0"/>
                <a:cs typeface="Times New Roman" panose="02020603050405020304" pitchFamily="18" charset="0"/>
              </a:rPr>
              <a:t>İçerisince </a:t>
            </a:r>
            <a:r>
              <a:rPr lang="tr-TR" dirty="0" err="1" smtClean="0">
                <a:latin typeface="Times New Roman" panose="02020603050405020304" pitchFamily="18" charset="0"/>
                <a:cs typeface="Times New Roman" panose="02020603050405020304" pitchFamily="18" charset="0"/>
              </a:rPr>
              <a:t>kurulabilir.Hava</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Komprosörün</a:t>
            </a:r>
            <a:r>
              <a:rPr lang="tr-TR" dirty="0" smtClean="0">
                <a:latin typeface="Times New Roman" panose="02020603050405020304" pitchFamily="18" charset="0"/>
                <a:cs typeface="Times New Roman" panose="02020603050405020304" pitchFamily="18" charset="0"/>
              </a:rPr>
              <a:t> ani boşalması sistemi ile</a:t>
            </a:r>
            <a:endParaRPr lang="tr-TR" dirty="0">
              <a:latin typeface="Times New Roman" panose="02020603050405020304" pitchFamily="18" charset="0"/>
              <a:cs typeface="Times New Roman" panose="02020603050405020304" pitchFamily="18" charset="0"/>
            </a:endParaRPr>
          </a:p>
          <a:p>
            <a:pPr>
              <a:spcBef>
                <a:spcPts val="38"/>
              </a:spcBef>
            </a:pPr>
            <a:r>
              <a:rPr lang="tr-TR" dirty="0">
                <a:latin typeface="Times New Roman" panose="02020603050405020304" pitchFamily="18" charset="0"/>
                <a:cs typeface="Times New Roman" panose="02020603050405020304" pitchFamily="18" charset="0"/>
              </a:rPr>
              <a:t>30kg kalkış ağırlığı ve 35 </a:t>
            </a:r>
            <a:r>
              <a:rPr lang="tr-TR" dirty="0" smtClean="0">
                <a:latin typeface="Times New Roman" panose="02020603050405020304" pitchFamily="18" charset="0"/>
                <a:cs typeface="Times New Roman" panose="02020603050405020304" pitchFamily="18" charset="0"/>
              </a:rPr>
              <a:t>kanat </a:t>
            </a:r>
            <a:r>
              <a:rPr lang="tr-TR" dirty="0">
                <a:latin typeface="Times New Roman" panose="02020603050405020304" pitchFamily="18" charset="0"/>
                <a:cs typeface="Times New Roman" panose="02020603050405020304" pitchFamily="18" charset="0"/>
              </a:rPr>
              <a:t>uçuş hızına sahip tüm </a:t>
            </a:r>
            <a:r>
              <a:rPr lang="tr-TR" dirty="0" smtClean="0">
                <a:latin typeface="Times New Roman" panose="02020603050405020304" pitchFamily="18" charset="0"/>
                <a:cs typeface="Times New Roman" panose="02020603050405020304" pitchFamily="18" charset="0"/>
              </a:rPr>
              <a:t>ıhalar </a:t>
            </a:r>
            <a:r>
              <a:rPr lang="tr-TR" dirty="0">
                <a:latin typeface="Times New Roman" panose="02020603050405020304" pitchFamily="18" charset="0"/>
                <a:cs typeface="Times New Roman" panose="02020603050405020304" pitchFamily="18" charset="0"/>
              </a:rPr>
              <a:t>için kullanılabilir.</a:t>
            </a:r>
          </a:p>
        </p:txBody>
      </p:sp>
    </p:spTree>
    <p:extLst>
      <p:ext uri="{BB962C8B-B14F-4D97-AF65-F5344CB8AC3E}">
        <p14:creationId xmlns:p14="http://schemas.microsoft.com/office/powerpoint/2010/main" val="7763174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 xmlns:a16="http://schemas.microsoft.com/office/drawing/2014/main" id="{3B8F4502-5D1E-4183-B24A-4E90D629A480}"/>
              </a:ext>
            </a:extLst>
          </p:cNvPr>
          <p:cNvSpPr txBox="1">
            <a:spLocks noChangeArrowheads="1"/>
          </p:cNvSpPr>
          <p:nvPr/>
        </p:nvSpPr>
        <p:spPr bwMode="auto">
          <a:xfrm>
            <a:off x="203200" y="350721"/>
            <a:ext cx="5892800" cy="5200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6000"/>
              </a:lnSpc>
              <a:defRPr/>
            </a:pPr>
            <a:r>
              <a:rPr lang="tr-TR" sz="2200" dirty="0">
                <a:latin typeface="Times New Roman" panose="02020603050405020304" pitchFamily="18" charset="0"/>
                <a:cs typeface="Times New Roman" panose="02020603050405020304" pitchFamily="18" charset="0"/>
              </a:rPr>
              <a:t>	</a:t>
            </a:r>
            <a:endParaRPr lang="tr-TR" sz="2200" dirty="0" smtClean="0">
              <a:latin typeface="Times New Roman" panose="02020603050405020304" pitchFamily="18" charset="0"/>
              <a:cs typeface="Times New Roman" panose="02020603050405020304" pitchFamily="18" charset="0"/>
            </a:endParaRPr>
          </a:p>
          <a:p>
            <a:pPr>
              <a:lnSpc>
                <a:spcPct val="96000"/>
              </a:lnSpc>
              <a:defRPr/>
            </a:pPr>
            <a:r>
              <a:rPr lang="tr-TR" sz="2200" b="1" dirty="0">
                <a:solidFill>
                  <a:srgbClr val="FF0000"/>
                </a:solidFill>
                <a:latin typeface="Times New Roman" panose="02020603050405020304" pitchFamily="18" charset="0"/>
                <a:cs typeface="Times New Roman" panose="02020603050405020304" pitchFamily="18" charset="0"/>
              </a:rPr>
              <a:t>	</a:t>
            </a:r>
            <a:r>
              <a:rPr lang="tr-TR" sz="2200" b="1" dirty="0" smtClean="0">
                <a:solidFill>
                  <a:srgbClr val="FF0000"/>
                </a:solidFill>
                <a:latin typeface="Times New Roman" panose="02020603050405020304" pitchFamily="18" charset="0"/>
                <a:cs typeface="Times New Roman" panose="02020603050405020304" pitchFamily="18" charset="0"/>
              </a:rPr>
              <a:t>	            </a:t>
            </a:r>
            <a:r>
              <a:rPr lang="tr-TR" sz="2200" b="1" dirty="0" err="1" smtClean="0">
                <a:solidFill>
                  <a:srgbClr val="FF0000"/>
                </a:solidFill>
                <a:latin typeface="Times New Roman" panose="02020603050405020304" pitchFamily="18" charset="0"/>
                <a:cs typeface="Times New Roman" panose="02020603050405020304" pitchFamily="18" charset="0"/>
              </a:rPr>
              <a:t>Kompost</a:t>
            </a:r>
            <a:r>
              <a:rPr lang="tr-TR" sz="2200" b="1" dirty="0" smtClean="0">
                <a:solidFill>
                  <a:srgbClr val="FF0000"/>
                </a:solidFill>
                <a:latin typeface="Times New Roman" panose="02020603050405020304" pitchFamily="18" charset="0"/>
                <a:cs typeface="Times New Roman" panose="02020603050405020304" pitchFamily="18" charset="0"/>
              </a:rPr>
              <a:t>  Makinaları:  </a:t>
            </a:r>
            <a:endParaRPr lang="tr-TR" sz="2200" b="1" dirty="0">
              <a:solidFill>
                <a:srgbClr val="FF0000"/>
              </a:solidFill>
              <a:latin typeface="Times New Roman" panose="02020603050405020304" pitchFamily="18" charset="0"/>
              <a:cs typeface="Times New Roman" panose="02020603050405020304" pitchFamily="18" charset="0"/>
            </a:endParaRPr>
          </a:p>
          <a:p>
            <a:pPr>
              <a:lnSpc>
                <a:spcPct val="96000"/>
              </a:lnSpc>
              <a:defRPr/>
            </a:pPr>
            <a:endParaRPr lang="tr-TR" sz="2200" dirty="0" smtClean="0">
              <a:latin typeface="Times New Roman" panose="02020603050405020304" pitchFamily="18" charset="0"/>
              <a:cs typeface="Times New Roman" panose="02020603050405020304" pitchFamily="18" charset="0"/>
            </a:endParaRPr>
          </a:p>
          <a:p>
            <a:pPr>
              <a:lnSpc>
                <a:spcPct val="96000"/>
              </a:lnSpc>
              <a:defRPr/>
            </a:pPr>
            <a:r>
              <a:rPr lang="tr-TR" sz="2200" dirty="0" smtClean="0">
                <a:latin typeface="Times New Roman" panose="02020603050405020304" pitchFamily="18" charset="0"/>
                <a:cs typeface="Times New Roman" panose="02020603050405020304" pitchFamily="18" charset="0"/>
              </a:rPr>
              <a:t>Tamamı  </a:t>
            </a:r>
            <a:r>
              <a:rPr lang="tr-TR" sz="2200" dirty="0">
                <a:latin typeface="Times New Roman" panose="02020603050405020304" pitchFamily="18" charset="0"/>
                <a:cs typeface="Times New Roman" panose="02020603050405020304" pitchFamily="18" charset="0"/>
              </a:rPr>
              <a:t>%100  yerli  olarak  okul  imkanları  ile  öğrenci  ve  öğretmenlerden oluşan  ekip  ile  üretimine devam  edilen  </a:t>
            </a:r>
            <a:r>
              <a:rPr lang="tr-TR" sz="2200" dirty="0" err="1">
                <a:latin typeface="Times New Roman" panose="02020603050405020304" pitchFamily="18" charset="0"/>
                <a:cs typeface="Times New Roman" panose="02020603050405020304" pitchFamily="18" charset="0"/>
              </a:rPr>
              <a:t>Kompost</a:t>
            </a:r>
            <a:r>
              <a:rPr lang="tr-TR" sz="2200" dirty="0">
                <a:latin typeface="Times New Roman" panose="02020603050405020304" pitchFamily="18" charset="0"/>
                <a:cs typeface="Times New Roman" panose="02020603050405020304" pitchFamily="18" charset="0"/>
              </a:rPr>
              <a:t>  makinesi , tam  otomatik  ve manuel  olmak üzere 2 farklı </a:t>
            </a:r>
            <a:r>
              <a:rPr lang="tr-TR" sz="2200" dirty="0" err="1">
                <a:latin typeface="Times New Roman" panose="02020603050405020304" pitchFamily="18" charset="0"/>
                <a:cs typeface="Times New Roman" panose="02020603050405020304" pitchFamily="18" charset="0"/>
              </a:rPr>
              <a:t>modda</a:t>
            </a:r>
            <a:r>
              <a:rPr lang="tr-TR" sz="2200" dirty="0">
                <a:latin typeface="Times New Roman" panose="02020603050405020304" pitchFamily="18" charset="0"/>
                <a:cs typeface="Times New Roman" panose="02020603050405020304" pitchFamily="18" charset="0"/>
              </a:rPr>
              <a:t> çalışabilmekte ve emsallerine göre birçok farklı avantajlar barındırmaktadır. Ergonomik tasarımı, PLC Kontrollü, 400 litrelik hacmi ile tam otomatik PLC kontrollü </a:t>
            </a:r>
            <a:r>
              <a:rPr lang="tr-TR" sz="2200" dirty="0" err="1">
                <a:latin typeface="Times New Roman" panose="02020603050405020304" pitchFamily="18" charset="0"/>
                <a:cs typeface="Times New Roman" panose="02020603050405020304" pitchFamily="18" charset="0"/>
              </a:rPr>
              <a:t>kompost</a:t>
            </a:r>
            <a:r>
              <a:rPr lang="tr-TR" sz="2200" dirty="0">
                <a:latin typeface="Times New Roman" panose="02020603050405020304" pitchFamily="18" charset="0"/>
                <a:cs typeface="Times New Roman" panose="02020603050405020304" pitchFamily="18" charset="0"/>
              </a:rPr>
              <a:t> makinemiz ‘Sıfır  Atık  Geri  Dönüşüm ‘ alanında   birçok  açığı  kapatacaktır.  Bakanlığımızın  talimatı  ile  Türkiye genelinde  33  farklı  ilde  bulunan  Özel  Eğitim  Meslek  Liselerimiz  için  üretimi  yapılan  makinalarımızın teslimatları yapılmıştır.</a:t>
            </a:r>
          </a:p>
        </p:txBody>
      </p:sp>
      <p:sp>
        <p:nvSpPr>
          <p:cNvPr id="3" name="object 3">
            <a:extLst>
              <a:ext uri="{FF2B5EF4-FFF2-40B4-BE49-F238E27FC236}">
                <a16:creationId xmlns="" xmlns:a16="http://schemas.microsoft.com/office/drawing/2014/main" id="{A752AEDE-F93B-4F32-8CCD-9749B671AA5B}"/>
              </a:ext>
            </a:extLst>
          </p:cNvPr>
          <p:cNvSpPr>
            <a:spLocks noChangeArrowheads="1"/>
          </p:cNvSpPr>
          <p:nvPr/>
        </p:nvSpPr>
        <p:spPr bwMode="auto">
          <a:xfrm>
            <a:off x="6243484" y="98323"/>
            <a:ext cx="5948516" cy="2369574"/>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tr-TR" altLang="tr-T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329" y="3136766"/>
            <a:ext cx="6223864" cy="3020787"/>
          </a:xfrm>
          <a:prstGeom prst="rect">
            <a:avLst/>
          </a:prstGeom>
        </p:spPr>
      </p:pic>
    </p:spTree>
    <p:extLst>
      <p:ext uri="{BB962C8B-B14F-4D97-AF65-F5344CB8AC3E}">
        <p14:creationId xmlns:p14="http://schemas.microsoft.com/office/powerpoint/2010/main" val="11908865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a:extLst>
              <a:ext uri="{FF2B5EF4-FFF2-40B4-BE49-F238E27FC236}">
                <a16:creationId xmlns="" xmlns:a16="http://schemas.microsoft.com/office/drawing/2014/main" id="{ACF7A61D-47FF-40D3-8326-AFA96F1B7F42}"/>
              </a:ext>
            </a:extLst>
          </p:cNvPr>
          <p:cNvSpPr txBox="1">
            <a:spLocks noChangeArrowheads="1"/>
          </p:cNvSpPr>
          <p:nvPr/>
        </p:nvSpPr>
        <p:spPr bwMode="auto">
          <a:xfrm>
            <a:off x="299244" y="133350"/>
            <a:ext cx="11593512" cy="3141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lnSpc>
                <a:spcPts val="3459"/>
              </a:lnSpc>
              <a:defRPr/>
            </a:pPr>
            <a:r>
              <a:rPr lang="tr-TR" sz="3271" b="1" dirty="0" smtClean="0">
                <a:solidFill>
                  <a:srgbClr val="FF0000"/>
                </a:solidFill>
                <a:latin typeface="Times New Roman" panose="02020603050405020304" pitchFamily="18" charset="0"/>
                <a:cs typeface="Times New Roman" panose="02020603050405020304" pitchFamily="18" charset="0"/>
              </a:rPr>
              <a:t>              Plastik kırıcı ve Hammaddeye Dönüşüm</a:t>
            </a:r>
            <a:endParaRPr lang="tr-TR" sz="3271" b="1" dirty="0">
              <a:solidFill>
                <a:srgbClr val="FF0000"/>
              </a:solidFill>
              <a:latin typeface="Times New Roman" panose="02020603050405020304" pitchFamily="18" charset="0"/>
              <a:cs typeface="Times New Roman" panose="02020603050405020304" pitchFamily="18" charset="0"/>
            </a:endParaRPr>
          </a:p>
          <a:p>
            <a:pPr algn="just" eaLnBrk="1" hangingPunct="1">
              <a:lnSpc>
                <a:spcPts val="3459"/>
              </a:lnSpc>
              <a:defRPr/>
            </a:pPr>
            <a:r>
              <a:rPr lang="tr-TR" sz="3271" b="1" dirty="0">
                <a:latin typeface="Times New Roman" panose="02020603050405020304" pitchFamily="18" charset="0"/>
                <a:cs typeface="Times New Roman" panose="02020603050405020304" pitchFamily="18" charset="0"/>
              </a:rPr>
              <a:t> </a:t>
            </a:r>
            <a:r>
              <a:rPr lang="tr-TR" sz="3271" b="1" dirty="0" smtClean="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Geri Dönüşüm ve Sıfır Atık kapsamında kamu </a:t>
            </a:r>
            <a:r>
              <a:rPr lang="tr-TR" sz="2400" dirty="0">
                <a:latin typeface="Times New Roman" panose="02020603050405020304" pitchFamily="18" charset="0"/>
                <a:cs typeface="Times New Roman" panose="02020603050405020304" pitchFamily="18" charset="0"/>
              </a:rPr>
              <a:t>kuruluşlarında kullanabilecek basit portatif kullanılabilir bir “Plastik  Öğütücü  Makinesi”  imalatını  gerçekleştirdik.  Bu  makine,  plastik  veya  alüminyum  şişe, kutu  </a:t>
            </a:r>
            <a:r>
              <a:rPr lang="tr-TR" sz="2400" dirty="0" err="1">
                <a:latin typeface="Times New Roman" panose="02020603050405020304" pitchFamily="18" charset="0"/>
                <a:cs typeface="Times New Roman" panose="02020603050405020304" pitchFamily="18" charset="0"/>
              </a:rPr>
              <a:t>v.b</a:t>
            </a:r>
            <a:r>
              <a:rPr lang="tr-TR" sz="2400" dirty="0">
                <a:latin typeface="Times New Roman" panose="02020603050405020304" pitchFamily="18" charset="0"/>
                <a:cs typeface="Times New Roman" panose="02020603050405020304" pitchFamily="18" charset="0"/>
              </a:rPr>
              <a:t>  geri  dönüşüme  kazandırılabilecek  ürünleri  öğüterek  daha  az  hacim  kaplayarak  kolay depolanmasına imkân sağlamaktadır. Depolanan ürünleri ise okulumuzca üretilen granül makinası ile plastiğin ham maddesine dönüşümünü sağlıyoruz.</a:t>
            </a:r>
            <a:endParaRPr lang="tr-TR" sz="3271" dirty="0">
              <a:latin typeface="Times New Roman" panose="02020603050405020304" pitchFamily="18" charset="0"/>
              <a:cs typeface="Times New Roman" panose="02020603050405020304" pitchFamily="18" charset="0"/>
            </a:endParaRPr>
          </a:p>
        </p:txBody>
      </p:sp>
      <p:sp>
        <p:nvSpPr>
          <p:cNvPr id="3" name="object 5">
            <a:extLst>
              <a:ext uri="{FF2B5EF4-FFF2-40B4-BE49-F238E27FC236}">
                <a16:creationId xmlns="" xmlns:a16="http://schemas.microsoft.com/office/drawing/2014/main" id="{B4E4B893-BCDA-4A99-A27B-C9CFD5BE04BF}"/>
              </a:ext>
            </a:extLst>
          </p:cNvPr>
          <p:cNvSpPr>
            <a:spLocks noChangeArrowheads="1"/>
          </p:cNvSpPr>
          <p:nvPr/>
        </p:nvSpPr>
        <p:spPr bwMode="auto">
          <a:xfrm>
            <a:off x="0" y="3191932"/>
            <a:ext cx="7200900" cy="3666067"/>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tr-TR" altLang="tr-TR"/>
          </a:p>
        </p:txBody>
      </p:sp>
      <p:sp>
        <p:nvSpPr>
          <p:cNvPr id="4" name="object 6">
            <a:extLst>
              <a:ext uri="{FF2B5EF4-FFF2-40B4-BE49-F238E27FC236}">
                <a16:creationId xmlns="" xmlns:a16="http://schemas.microsoft.com/office/drawing/2014/main" id="{583B943C-4B76-4648-B446-B8DC7F59B6EB}"/>
              </a:ext>
            </a:extLst>
          </p:cNvPr>
          <p:cNvSpPr>
            <a:spLocks noChangeArrowheads="1"/>
          </p:cNvSpPr>
          <p:nvPr/>
        </p:nvSpPr>
        <p:spPr bwMode="auto">
          <a:xfrm>
            <a:off x="7343775" y="1650335"/>
            <a:ext cx="3952875" cy="5752435"/>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tr-TR" altLang="tr-TR"/>
          </a:p>
        </p:txBody>
      </p:sp>
    </p:spTree>
    <p:extLst>
      <p:ext uri="{BB962C8B-B14F-4D97-AF65-F5344CB8AC3E}">
        <p14:creationId xmlns:p14="http://schemas.microsoft.com/office/powerpoint/2010/main" val="12956727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 xmlns:a16="http://schemas.microsoft.com/office/drawing/2014/main" id="{C8EC1627-02DA-4A08-B8E4-91CAA553613D}"/>
              </a:ext>
            </a:extLst>
          </p:cNvPr>
          <p:cNvSpPr txBox="1">
            <a:spLocks noChangeArrowheads="1"/>
          </p:cNvSpPr>
          <p:nvPr/>
        </p:nvSpPr>
        <p:spPr bwMode="auto">
          <a:xfrm>
            <a:off x="171450" y="-1"/>
            <a:ext cx="5314950" cy="6314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27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ts val="3522"/>
              </a:lnSpc>
              <a:defRPr/>
            </a:pPr>
            <a:r>
              <a:rPr lang="tr-TR" sz="3019" b="1" dirty="0">
                <a:solidFill>
                  <a:srgbClr val="FF0000"/>
                </a:solidFill>
                <a:latin typeface="Times New Roman" panose="02020603050405020304" pitchFamily="18" charset="0"/>
                <a:cs typeface="Times New Roman" panose="02020603050405020304" pitchFamily="18" charset="0"/>
              </a:rPr>
              <a:t>Hikâye İstasyonumuz:</a:t>
            </a:r>
          </a:p>
          <a:p>
            <a:pPr>
              <a:defRPr/>
            </a:pPr>
            <a:r>
              <a:rPr lang="tr-TR" sz="3200" dirty="0">
                <a:latin typeface="Times New Roman" panose="02020603050405020304" pitchFamily="18" charset="0"/>
                <a:cs typeface="Times New Roman" panose="02020603050405020304" pitchFamily="18" charset="0"/>
              </a:rPr>
              <a:t>	</a:t>
            </a:r>
            <a:r>
              <a:rPr lang="tr-TR" sz="3200" dirty="0" smtClean="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 </a:t>
            </a:r>
            <a:r>
              <a:rPr lang="tr-TR" sz="2000" dirty="0">
                <a:latin typeface="Times New Roman" panose="02020603050405020304" pitchFamily="18" charset="0"/>
                <a:cs typeface="Times New Roman" panose="02020603050405020304" pitchFamily="18" charset="0"/>
              </a:rPr>
              <a:t>Mini bilgisayar, Termal yazıcı, yazılım ve buton takımlarından kurulan kapalı bir stant sisteminden oluşmaktadır. Standımız  100 cm boyunda 35 cm eninde, RGB  aydınlatma, sesli uyarı ve bilgilendirme sistemi ile şık ve ergonomik olarak </a:t>
            </a:r>
            <a:r>
              <a:rPr lang="tr-TR" sz="2000" dirty="0" smtClean="0">
                <a:latin typeface="Times New Roman" panose="02020603050405020304" pitchFamily="18" charset="0"/>
                <a:cs typeface="Times New Roman" panose="02020603050405020304" pitchFamily="18" charset="0"/>
              </a:rPr>
              <a:t>tasarlanmıştır. 5000 </a:t>
            </a:r>
            <a:r>
              <a:rPr lang="tr-TR" sz="2000" dirty="0">
                <a:latin typeface="Times New Roman" panose="02020603050405020304" pitchFamily="18" charset="0"/>
                <a:cs typeface="Times New Roman" panose="02020603050405020304" pitchFamily="18" charset="0"/>
              </a:rPr>
              <a:t>farklı hikayenin gömülü olduğu sistemden </a:t>
            </a:r>
            <a:r>
              <a:rPr lang="tr-TR" sz="2000" dirty="0" err="1">
                <a:latin typeface="Times New Roman" panose="02020603050405020304" pitchFamily="18" charset="0"/>
                <a:cs typeface="Times New Roman" panose="02020603050405020304" pitchFamily="18" charset="0"/>
              </a:rPr>
              <a:t>random</a:t>
            </a:r>
            <a:r>
              <a:rPr lang="tr-TR" sz="2000" dirty="0">
                <a:latin typeface="Times New Roman" panose="02020603050405020304" pitchFamily="18" charset="0"/>
                <a:cs typeface="Times New Roman" panose="02020603050405020304" pitchFamily="18" charset="0"/>
              </a:rPr>
              <a:t>(rasgele) olarak seçilen bir hikaye, çıktı olarak  alınmaktadır. Yazıcı kesme işlemini kendisi otomatik gerçekleştirmektedir. Termal yazıcının rulosunun değiştirilmesi ve olası teknik arızalarda sisteme müdahale için  standımızda ön tarafta açılır kapanır bir kapak bölümü ve raflı iç bölüm yer almaktadır. Müzeler, tarihi mekânlar, ulaşım merkezleri, okullar gibi bir çok alanda </a:t>
            </a:r>
            <a:r>
              <a:rPr lang="tr-TR" sz="2000" dirty="0" smtClean="0">
                <a:latin typeface="Times New Roman" panose="02020603050405020304" pitchFamily="18" charset="0"/>
                <a:cs typeface="Times New Roman" panose="02020603050405020304" pitchFamily="18" charset="0"/>
              </a:rPr>
              <a:t>uygulanabilir</a:t>
            </a:r>
            <a:r>
              <a:rPr lang="tr-TR" sz="2000" dirty="0">
                <a:latin typeface="Times New Roman" panose="02020603050405020304" pitchFamily="18" charset="0"/>
                <a:cs typeface="Times New Roman" panose="02020603050405020304" pitchFamily="18" charset="0"/>
              </a:rPr>
              <a:t>. TCDD talebi ile prototip ürün üretilmiş olup, seri üretim için TCDD ve belediyelerimiz ile görüşmeler sürmektedir.</a:t>
            </a:r>
          </a:p>
          <a:p>
            <a:pPr eaLnBrk="1" hangingPunct="1">
              <a:lnSpc>
                <a:spcPts val="3522"/>
              </a:lnSpc>
              <a:defRPr/>
            </a:pPr>
            <a:endParaRPr lang="tr-TR" sz="3019" dirty="0">
              <a:solidFill>
                <a:srgbClr val="FF0000"/>
              </a:solidFill>
              <a:latin typeface="Times New Roman" panose="02020603050405020304" pitchFamily="18" charset="0"/>
              <a:cs typeface="Times New Roman" panose="02020603050405020304" pitchFamily="18" charset="0"/>
            </a:endParaRPr>
          </a:p>
        </p:txBody>
      </p:sp>
      <p:sp>
        <p:nvSpPr>
          <p:cNvPr id="4" name="object 5">
            <a:extLst>
              <a:ext uri="{FF2B5EF4-FFF2-40B4-BE49-F238E27FC236}">
                <a16:creationId xmlns="" xmlns:a16="http://schemas.microsoft.com/office/drawing/2014/main" id="{F129B27C-0458-4077-80B6-D8CB104A5922}"/>
              </a:ext>
            </a:extLst>
          </p:cNvPr>
          <p:cNvSpPr>
            <a:spLocks noChangeArrowheads="1"/>
          </p:cNvSpPr>
          <p:nvPr/>
        </p:nvSpPr>
        <p:spPr bwMode="auto">
          <a:xfrm>
            <a:off x="9281652" y="0"/>
            <a:ext cx="2526890" cy="2674374"/>
          </a:xfrm>
          <a:prstGeom prst="rect">
            <a:avLst/>
          </a:prstGeom>
          <a:blipFill dpi="0" rotWithShape="1">
            <a:blip r:embed="rId2"/>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tr-TR" altLang="tr-TR"/>
          </a:p>
        </p:txBody>
      </p:sp>
      <p:sp>
        <p:nvSpPr>
          <p:cNvPr id="5" name="object 3">
            <a:extLst>
              <a:ext uri="{FF2B5EF4-FFF2-40B4-BE49-F238E27FC236}">
                <a16:creationId xmlns="" xmlns:a16="http://schemas.microsoft.com/office/drawing/2014/main" id="{276BEA4E-9D24-4D71-9172-540D2A733A95}"/>
              </a:ext>
            </a:extLst>
          </p:cNvPr>
          <p:cNvSpPr>
            <a:spLocks noChangeArrowheads="1"/>
          </p:cNvSpPr>
          <p:nvPr/>
        </p:nvSpPr>
        <p:spPr bwMode="auto">
          <a:xfrm>
            <a:off x="5573660" y="2910349"/>
            <a:ext cx="5772765" cy="401647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tr-TR" altLang="tr-TR"/>
          </a:p>
        </p:txBody>
      </p:sp>
      <p:sp>
        <p:nvSpPr>
          <p:cNvPr id="6" name="object 4">
            <a:extLst>
              <a:ext uri="{FF2B5EF4-FFF2-40B4-BE49-F238E27FC236}">
                <a16:creationId xmlns="" xmlns:a16="http://schemas.microsoft.com/office/drawing/2014/main" id="{2CCFBF2E-ADCA-48BB-BF67-F0CE8A5A1460}"/>
              </a:ext>
            </a:extLst>
          </p:cNvPr>
          <p:cNvSpPr>
            <a:spLocks noChangeArrowheads="1"/>
          </p:cNvSpPr>
          <p:nvPr/>
        </p:nvSpPr>
        <p:spPr bwMode="auto">
          <a:xfrm>
            <a:off x="5415525" y="0"/>
            <a:ext cx="3659649" cy="2644877"/>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tr-TR" altLang="tr-TR"/>
          </a:p>
        </p:txBody>
      </p:sp>
    </p:spTree>
    <p:extLst>
      <p:ext uri="{BB962C8B-B14F-4D97-AF65-F5344CB8AC3E}">
        <p14:creationId xmlns:p14="http://schemas.microsoft.com/office/powerpoint/2010/main" val="26071376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 xmlns:a16="http://schemas.microsoft.com/office/drawing/2014/main" id="{0A147070-997B-41C3-B8BA-9188F6B487C3}"/>
              </a:ext>
            </a:extLst>
          </p:cNvPr>
          <p:cNvSpPr/>
          <p:nvPr/>
        </p:nvSpPr>
        <p:spPr>
          <a:xfrm>
            <a:off x="0" y="-108318"/>
            <a:ext cx="12096750" cy="1046440"/>
          </a:xfrm>
          <a:prstGeom prst="rect">
            <a:avLst/>
          </a:prstGeom>
        </p:spPr>
        <p:txBody>
          <a:bodyPr wrap="square">
            <a:spAutoFit/>
          </a:bodyPr>
          <a:lstStyle/>
          <a:p>
            <a:pPr marL="936625" lvl="0" defTabSz="914400" fontAlgn="base">
              <a:spcBef>
                <a:spcPct val="0"/>
              </a:spcBef>
              <a:spcAft>
                <a:spcPct val="0"/>
              </a:spcAft>
            </a:pPr>
            <a:r>
              <a:rPr lang="tr-TR" sz="4400" b="1" dirty="0" smtClean="0">
                <a:solidFill>
                  <a:srgbClr val="FF0000"/>
                </a:solidFill>
                <a:latin typeface="Times New Roman" panose="02020603050405020304" pitchFamily="18" charset="0"/>
                <a:cs typeface="Times New Roman" panose="02020603050405020304" pitchFamily="18" charset="0"/>
              </a:rPr>
              <a:t>   81</a:t>
            </a:r>
            <a:r>
              <a:rPr lang="tr-TR" sz="3200" b="1" dirty="0" smtClean="0">
                <a:solidFill>
                  <a:srgbClr val="FF0000"/>
                </a:solidFill>
                <a:latin typeface="Times New Roman" panose="02020603050405020304" pitchFamily="18" charset="0"/>
                <a:cs typeface="Times New Roman" panose="02020603050405020304" pitchFamily="18" charset="0"/>
              </a:rPr>
              <a:t> </a:t>
            </a:r>
            <a:r>
              <a:rPr lang="tr-TR" sz="2800" b="1" dirty="0">
                <a:solidFill>
                  <a:srgbClr val="FF0000"/>
                </a:solidFill>
                <a:latin typeface="Times New Roman" panose="02020603050405020304" pitchFamily="18" charset="0"/>
                <a:cs typeface="Times New Roman" panose="02020603050405020304" pitchFamily="18" charset="0"/>
              </a:rPr>
              <a:t>İLİMİZE GÜNEŞ ENERJİLİ SOLAR- KOMPOST MAKİNASI</a:t>
            </a:r>
            <a:endParaRPr lang="tr-TR" sz="2200" dirty="0">
              <a:solidFill>
                <a:srgbClr val="FF0000"/>
              </a:solidFill>
              <a:latin typeface="Times New Roman" panose="02020603050405020304" pitchFamily="18" charset="0"/>
              <a:cs typeface="Times New Roman" panose="02020603050405020304" pitchFamily="18" charset="0"/>
            </a:endParaRPr>
          </a:p>
          <a:p>
            <a:pPr marL="936625" lvl="0" defTabSz="914400" fontAlgn="base">
              <a:spcBef>
                <a:spcPts val="25"/>
              </a:spcBef>
              <a:spcAft>
                <a:spcPct val="0"/>
              </a:spcAft>
            </a:pPr>
            <a:endParaRPr lang="tr-TR" dirty="0">
              <a:latin typeface="Times New Roman" panose="02020603050405020304" pitchFamily="18" charset="0"/>
              <a:cs typeface="Times New Roman" panose="02020603050405020304" pitchFamily="18" charset="0"/>
            </a:endParaRPr>
          </a:p>
        </p:txBody>
      </p:sp>
      <p:sp>
        <p:nvSpPr>
          <p:cNvPr id="3" name="Dikdörtgen 2">
            <a:extLst>
              <a:ext uri="{FF2B5EF4-FFF2-40B4-BE49-F238E27FC236}">
                <a16:creationId xmlns="" xmlns:a16="http://schemas.microsoft.com/office/drawing/2014/main" id="{B2DBA33C-DDAB-4918-9399-1B4BD1EA8DFE}"/>
              </a:ext>
            </a:extLst>
          </p:cNvPr>
          <p:cNvSpPr/>
          <p:nvPr/>
        </p:nvSpPr>
        <p:spPr>
          <a:xfrm>
            <a:off x="-237817" y="1267361"/>
            <a:ext cx="5183443" cy="4655505"/>
          </a:xfrm>
          <a:prstGeom prst="rect">
            <a:avLst/>
          </a:prstGeom>
        </p:spPr>
        <p:txBody>
          <a:bodyPr wrap="square">
            <a:spAutoFit/>
          </a:bodyPr>
          <a:lstStyle/>
          <a:p>
            <a:pPr marL="936625" lvl="0" defTabSz="914400" fontAlgn="base">
              <a:lnSpc>
                <a:spcPct val="96000"/>
              </a:lnSpc>
              <a:spcBef>
                <a:spcPts val="75"/>
              </a:spcBef>
              <a:spcAft>
                <a:spcPct val="0"/>
              </a:spcAft>
            </a:pPr>
            <a:r>
              <a:rPr lang="tr-TR" sz="2200" b="1" dirty="0">
                <a:latin typeface="Times New Roman" panose="02020603050405020304" pitchFamily="18" charset="0"/>
                <a:cs typeface="Times New Roman" panose="02020603050405020304" pitchFamily="18" charset="0"/>
              </a:rPr>
              <a:t>Güneş  Enerjili  </a:t>
            </a:r>
            <a:r>
              <a:rPr lang="tr-TR" sz="2200" b="1" dirty="0" err="1">
                <a:latin typeface="Times New Roman" panose="02020603050405020304" pitchFamily="18" charset="0"/>
                <a:cs typeface="Times New Roman" panose="02020603050405020304" pitchFamily="18" charset="0"/>
              </a:rPr>
              <a:t>Kompost</a:t>
            </a:r>
            <a:r>
              <a:rPr lang="tr-TR" sz="2200" b="1" dirty="0">
                <a:latin typeface="Times New Roman" panose="02020603050405020304" pitchFamily="18" charset="0"/>
                <a:cs typeface="Times New Roman" panose="02020603050405020304" pitchFamily="18" charset="0"/>
              </a:rPr>
              <a:t>  Makinası,  Temel  Eğitim  Genel  Müdürlüğümüze  bağlı  81 ilimizdeki   okullar   için </a:t>
            </a:r>
            <a:r>
              <a:rPr lang="tr-TR" sz="2200" b="1" dirty="0" smtClean="0">
                <a:latin typeface="Times New Roman" panose="02020603050405020304" pitchFamily="18" charset="0"/>
                <a:cs typeface="Times New Roman" panose="02020603050405020304" pitchFamily="18" charset="0"/>
              </a:rPr>
              <a:t>seri   üretimiz </a:t>
            </a:r>
            <a:r>
              <a:rPr lang="tr-TR" sz="2200" b="1" dirty="0">
                <a:latin typeface="Times New Roman" panose="02020603050405020304" pitchFamily="18" charset="0"/>
                <a:cs typeface="Times New Roman" panose="02020603050405020304" pitchFamily="18" charset="0"/>
              </a:rPr>
              <a:t>tamamlanmıştır.  </a:t>
            </a:r>
          </a:p>
          <a:p>
            <a:pPr marL="936625" lvl="0" defTabSz="914400" fontAlgn="base">
              <a:lnSpc>
                <a:spcPct val="96000"/>
              </a:lnSpc>
              <a:spcBef>
                <a:spcPts val="75"/>
              </a:spcBef>
              <a:spcAft>
                <a:spcPct val="0"/>
              </a:spcAft>
            </a:pPr>
            <a:r>
              <a:rPr lang="tr-TR" sz="2200" b="1" dirty="0">
                <a:latin typeface="Times New Roman" panose="02020603050405020304" pitchFamily="18" charset="0"/>
                <a:cs typeface="Times New Roman" panose="02020603050405020304" pitchFamily="18" charset="0"/>
              </a:rPr>
              <a:t>Evsel   atıkların   değerli   toprağa dönüşümünü sağlayan "Pak-SOLAR" makinamız, güneş  panelinden yaptığı şarjla hiç güneş görmeden ortalama bir hafta çalışabilmektedir. Tam otomatik </a:t>
            </a:r>
            <a:r>
              <a:rPr lang="tr-TR" sz="2200" b="1" dirty="0" err="1">
                <a:latin typeface="Times New Roman" panose="02020603050405020304" pitchFamily="18" charset="0"/>
                <a:cs typeface="Times New Roman" panose="02020603050405020304" pitchFamily="18" charset="0"/>
              </a:rPr>
              <a:t>kompost</a:t>
            </a:r>
            <a:r>
              <a:rPr lang="tr-TR" sz="2200" b="1" dirty="0">
                <a:latin typeface="Times New Roman" panose="02020603050405020304" pitchFamily="18" charset="0"/>
                <a:cs typeface="Times New Roman" panose="02020603050405020304" pitchFamily="18" charset="0"/>
              </a:rPr>
              <a:t> makinasının </a:t>
            </a:r>
            <a:r>
              <a:rPr lang="tr-TR" sz="2200" b="1" dirty="0" smtClean="0">
                <a:latin typeface="Times New Roman" panose="02020603050405020304" pitchFamily="18" charset="0"/>
                <a:cs typeface="Times New Roman" panose="02020603050405020304" pitchFamily="18" charset="0"/>
              </a:rPr>
              <a:t>dokunmatik ekranda kullanılan yazılımı </a:t>
            </a:r>
            <a:r>
              <a:rPr lang="tr-TR" sz="2200" b="1" dirty="0">
                <a:latin typeface="Times New Roman" panose="02020603050405020304" pitchFamily="18" charset="0"/>
                <a:cs typeface="Times New Roman" panose="02020603050405020304" pitchFamily="18" charset="0"/>
              </a:rPr>
              <a:t>da okulumuza aittir.</a:t>
            </a:r>
            <a:endParaRPr lang="tr-TR" sz="2200" dirty="0">
              <a:latin typeface="Times New Roman" panose="02020603050405020304" pitchFamily="18" charset="0"/>
              <a:cs typeface="Times New Roman" panose="02020603050405020304" pitchFamily="18" charset="0"/>
            </a:endParaRPr>
          </a:p>
        </p:txBody>
      </p:sp>
      <p:pic>
        <p:nvPicPr>
          <p:cNvPr id="5" name="Resim 4">
            <a:extLst>
              <a:ext uri="{FF2B5EF4-FFF2-40B4-BE49-F238E27FC236}">
                <a16:creationId xmlns="" xmlns:a16="http://schemas.microsoft.com/office/drawing/2014/main" id="{E9CF4FDA-9B9F-427A-B63B-EA7BD11CFC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605" y="807317"/>
            <a:ext cx="4265837" cy="4157973"/>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5642" y="707922"/>
            <a:ext cx="2997978" cy="6017343"/>
          </a:xfrm>
          <a:prstGeom prst="rect">
            <a:avLst/>
          </a:prstGeom>
        </p:spPr>
      </p:pic>
      <p:pic>
        <p:nvPicPr>
          <p:cNvPr id="1026" name="Resim 2" descr="C:\Users\User\Desktop\KomposSolar\haber\resim 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492" y="5088041"/>
            <a:ext cx="298132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Resim 5" descr="C:\Users\User\Desktop\KomposSolar\haber\resim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4828" y="4832402"/>
            <a:ext cx="26003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2165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534</TotalTime>
  <Words>827</Words>
  <Application>Microsoft Office PowerPoint</Application>
  <PresentationFormat>Geniş ekran</PresentationFormat>
  <Paragraphs>85</Paragraphs>
  <Slides>17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17</vt:i4>
      </vt:variant>
    </vt:vector>
  </HeadingPairs>
  <TitlesOfParts>
    <vt:vector size="23" baseType="lpstr">
      <vt:lpstr>Arial</vt:lpstr>
      <vt:lpstr>Calibri</vt:lpstr>
      <vt:lpstr>Century Gothic</vt:lpstr>
      <vt:lpstr>Times New Roman</vt:lpstr>
      <vt:lpstr>Wingdings 3</vt:lpstr>
      <vt:lpstr>Duman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ÜRETİM ÜSSÜ</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EXPER1</dc:creator>
  <cp:lastModifiedBy>Windows Kullanıcısı</cp:lastModifiedBy>
  <cp:revision>56</cp:revision>
  <dcterms:created xsi:type="dcterms:W3CDTF">2022-12-01T15:44:03Z</dcterms:created>
  <dcterms:modified xsi:type="dcterms:W3CDTF">2023-07-11T09:53:45Z</dcterms:modified>
</cp:coreProperties>
</file>